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6.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7.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8.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9.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10.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11.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1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3.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4.xml" ContentType="application/vnd.openxmlformats-officedocument.theme+xml"/>
  <Override PartName="/ppt/slideLayouts/slideLayout123.xml" ContentType="application/vnd.openxmlformats-officedocument.presentationml.slideLayout+xml"/>
  <Override PartName="/ppt/theme/theme1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7FFFF13E_4B242E5B.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95534" r:id="rId5"/>
    <p:sldMasterId id="2147495570" r:id="rId6"/>
    <p:sldMasterId id="2147496042" r:id="rId7"/>
    <p:sldMasterId id="2147496073" r:id="rId8"/>
    <p:sldMasterId id="2147496094" r:id="rId9"/>
    <p:sldMasterId id="2147496113" r:id="rId10"/>
    <p:sldMasterId id="2147496155" r:id="rId11"/>
    <p:sldMasterId id="2147496188" r:id="rId12"/>
    <p:sldMasterId id="2147496247" r:id="rId13"/>
    <p:sldMasterId id="2147496282" r:id="rId14"/>
    <p:sldMasterId id="2147496367" r:id="rId15"/>
    <p:sldMasterId id="2147496416" r:id="rId16"/>
    <p:sldMasterId id="2147496475" r:id="rId17"/>
    <p:sldMasterId id="2147496480" r:id="rId18"/>
    <p:sldMasterId id="2147496484" r:id="rId19"/>
    <p:sldMasterId id="2147496487" r:id="rId20"/>
  </p:sldMasterIdLst>
  <p:notesMasterIdLst>
    <p:notesMasterId r:id="rId50"/>
  </p:notesMasterIdLst>
  <p:sldIdLst>
    <p:sldId id="2147479837" r:id="rId21"/>
    <p:sldId id="2147479927" r:id="rId22"/>
    <p:sldId id="2147479930" r:id="rId23"/>
    <p:sldId id="2147479844" r:id="rId24"/>
    <p:sldId id="2147479875" r:id="rId25"/>
    <p:sldId id="2147479876" r:id="rId26"/>
    <p:sldId id="2147479818" r:id="rId27"/>
    <p:sldId id="2147470459" r:id="rId28"/>
    <p:sldId id="2147479024" r:id="rId29"/>
    <p:sldId id="2147479922" r:id="rId30"/>
    <p:sldId id="2147479846" r:id="rId31"/>
    <p:sldId id="2147469610" r:id="rId32"/>
    <p:sldId id="2147479934" r:id="rId33"/>
    <p:sldId id="2147479852" r:id="rId34"/>
    <p:sldId id="2147479917" r:id="rId35"/>
    <p:sldId id="2147479913" r:id="rId36"/>
    <p:sldId id="2147479907" r:id="rId37"/>
    <p:sldId id="2147479911" r:id="rId38"/>
    <p:sldId id="2147479915" r:id="rId39"/>
    <p:sldId id="2147479935" r:id="rId40"/>
    <p:sldId id="2147479870" r:id="rId41"/>
    <p:sldId id="2147479883" r:id="rId42"/>
    <p:sldId id="2147479885" r:id="rId43"/>
    <p:sldId id="2147479889" r:id="rId44"/>
    <p:sldId id="2147479891" r:id="rId45"/>
    <p:sldId id="2147479893" r:id="rId46"/>
    <p:sldId id="2147479895" r:id="rId47"/>
    <p:sldId id="2147479854" r:id="rId48"/>
    <p:sldId id="214747985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C07D65EE-7FF0-4F3A-B5FF-01C3A1A41B38}">
          <p14:sldIdLst>
            <p14:sldId id="2147479837"/>
            <p14:sldId id="2147479927"/>
          </p14:sldIdLst>
        </p14:section>
        <p14:section name="场景举例" id="{9444A628-AD63-1C48-AD8F-108EFE1B6FA8}">
          <p14:sldIdLst>
            <p14:sldId id="2147479930"/>
            <p14:sldId id="2147479844"/>
            <p14:sldId id="2147479875"/>
            <p14:sldId id="2147479876"/>
            <p14:sldId id="2147479818"/>
            <p14:sldId id="2147470459"/>
            <p14:sldId id="2147479024"/>
            <p14:sldId id="2147479922"/>
            <p14:sldId id="2147479846"/>
            <p14:sldId id="2147469610"/>
          </p14:sldIdLst>
        </p14:section>
        <p14:section name="客户故事" id="{9795E9A5-C7C0-45DF-8D2D-F8624E8ACEB5}">
          <p14:sldIdLst>
            <p14:sldId id="2147479934"/>
            <p14:sldId id="2147479852"/>
            <p14:sldId id="2147479917"/>
            <p14:sldId id="2147479913"/>
            <p14:sldId id="2147479907"/>
            <p14:sldId id="2147479911"/>
            <p14:sldId id="2147479915"/>
          </p14:sldIdLst>
        </p14:section>
        <p14:section name="微软" id="{528B60CF-67DC-4185-BC35-A8DFCB185E3E}">
          <p14:sldIdLst>
            <p14:sldId id="2147479935"/>
            <p14:sldId id="2147479870"/>
            <p14:sldId id="2147479883"/>
            <p14:sldId id="2147479885"/>
            <p14:sldId id="2147479889"/>
            <p14:sldId id="2147479891"/>
            <p14:sldId id="2147479893"/>
            <p14:sldId id="2147479895"/>
          </p14:sldIdLst>
        </p14:section>
        <p14:section name="Close" id="{78BBF93C-F990-4A58-8E2B-924A5DD28867}">
          <p14:sldIdLst>
            <p14:sldId id="2147479854"/>
            <p14:sldId id="2147479855"/>
          </p14:sldIdLst>
        </p14:section>
      </p14:sectionLst>
    </p:ex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16F102-EDD2-FC2D-5985-D6E0FFA811BC}" name="Prem Prakash" initials="PP" userId="S::premp@microsoft.com::27f0b4c6-e761-4514-b0bf-88499b6382dc" providerId="AD"/>
  <p188:author id="{6C24A113-CF62-F4F0-EFFB-2550FF511276}" name="Merna Nashed" initials="MN" userId="S::menashed@microsoft.com::e3496cc6-85d0-4fac-8212-1c303db1a104" providerId="AD"/>
  <p188:author id="{45E78731-3978-C39F-C608-679479D52024}" name="Mona Whalin" initials="MW" userId="S::mwhalin@microsoft.com::ce3e228f-e390-4386-a1ad-785ba5260eec" providerId="AD"/>
  <p188:author id="{144B2148-8CC1-A9B8-1B9F-29F10D2EC6DD}" name="Sunita Kannan" initials="SK" userId="S::sukanna@microsoft.com::7cda3bf5-55a3-4c1d-8baa-3c8a311250cd" providerId="AD"/>
  <p188:author id="{89D7A14C-E336-7269-0D26-6038BA079AD8}" name="Priyanka Kulkarni" initials="PK" userId="S::priyak@microsoft.com::d432b6a4-64b7-4e2c-ba6a-7c84d69eca80" providerId="AD"/>
  <p188:author id="{6464AD53-AAB0-9F8C-1155-C343E826CA0B}" name="Trang Le" initials="TL" userId="S::tranl@microsoft.com::8758dcc2-b60a-484e-9321-4644950c55c0" providerId="AD"/>
  <p188:author id="{EBB4B15B-C155-85BB-24C9-54F2B97955F2}" name="Pablo Castro" initials="PC" userId="S::pablocas@microsoft.com::93083297-f88d-4e51-9931-a14ae08793ea" providerId="AD"/>
  <p188:author id="{9D41155E-BC65-03B7-269A-31314610383C}" name="Dom Divakaruni" initials="DD" userId="S::dodivaka@microsoft.com::b5d8d1f0-8440-4681-a48c-1e76f900b53d" providerId="AD"/>
  <p188:author id="{D388F777-0E37-0E79-08DD-D51628293890}" name="Nick Brady" initials="NB" userId="S::nbrady@microsoft.com::c5ebbf5b-7fa8-4708-8603-3d0fd4ba4891" providerId="AD"/>
  <p188:author id="{3F411286-E603-AB71-E213-3A94E806B2C0}" name="Chris Hoder" initials="CH" userId="S::chrhoder@microsoft.com::47614fc7-d7f7-4748-9a16-83e3c06db642" providerId="AD"/>
  <p188:author id="{3C023C8F-4ED9-D316-5507-FD526227B21E}" name="Ashish Chauhan" initials="AC" userId="S::aschauhan@microsoft.com::ca61ee43-55a3-4ad0-b4f4-9ae4a1d71bb9" providerId="AD"/>
  <p188:author id="{6EFD309A-446D-9C79-1F1F-3384F6A830F4}" name="John Montgomery" initials="JM" userId="S::johnmont@microsoft.com::4e7daa74-75f9-4f35-9b04-2370659f2313" providerId="AD"/>
  <p188:author id="{65FCEB9C-CC83-C859-6DE5-3EB0F936902E}" name="Matt Sinclair" initials="MS" userId="S::masincla@microsoft.com::9cd43a6b-3ef9-4cae-8ec7-7e1ef0cd2883" providerId="AD"/>
  <p188:author id="{3325DEA2-1473-75E6-E444-4700A9ACB0B3}" name="Anand Raman" initials="AR" userId="S::aram@microsoft.com::0f1c445c-3849-4d47-be0a-4b255897d2e9" providerId="AD"/>
  <p188:author id="{050BE1A5-1058-FD48-870F-8DF653DB72B6}" name="Yabin Liu" initials="" userId="S::yabinl@microsoft.com::feaf7337-471c-44a3-b152-439abd87c933" providerId="AD"/>
  <p188:author id="{0BEA15AB-8A1F-9E07-024A-2B5AD4C9D619}" name="Mallory Monsma (she/her)" initials="MM(" userId="S::mamonsma@microsoft.com::8c4072d6-91ef-40a7-96da-10e060934994" providerId="AD"/>
  <p188:author id="{5952F5C0-B488-59B4-B9B8-3526B50A1E02}" name="Bob Breynaert" initials="BB" userId="S::bobbreynaert@microsoft.com::884940f4-5f28-45c7-8bd0-9ae5382acb19" providerId="AD"/>
  <p188:author id="{79C7C0D2-D8F1-CBD2-7F73-421F05B5F7EB}" name="Bharat Sandhu" initials="BS" userId="S::bhsandhu@microsoft.com::5ef86433-8272-420b-8f8d-62d8b9bf008c" providerId="AD"/>
  <p188:author id="{A14D23D5-18A5-7A63-F425-93C89C0E5EAC}" name="Dean Fulcer" initials="DF" userId="S::dfulcer@microsoft.com::7514acc9-46d7-4a50-baac-ef75370287ba" providerId="AD"/>
  <p188:author id="{4C8783D7-3115-75D0-B9BF-638586CB1DEB}" name="Xiaoying Guo" initials="XG" userId="S::xiaoying@microsoft.com::83caea43-bbd9-4652-92d0-1ca011b4d591" providerId="AD"/>
  <p188:author id="{C1405DDA-64CF-C71B-2B22-A6898B622F2B}" name="Tina Coll" initials="TC" userId="S::chcoll@microsoft.com::92099c59-ae42-4900-b35c-b4433b2113fd" providerId="AD"/>
  <p188:author id="{7EE59ADD-F36D-0391-FA57-76A97F21C0FC}" name="Marco Casalaina" initials="MC" userId="S::mcasalaina@microsoft.com::d0be9e50-3b22-41cf-8ab6-bd5b0e389e00" providerId="AD"/>
  <p188:author id="{39F7A9E0-2180-8542-F41B-A80E251D48DB}" name="Susan Blanchard" initials="SB" userId="Susan Blanchar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7030A0"/>
    <a:srgbClr val="172956"/>
    <a:srgbClr val="3B2E58"/>
    <a:srgbClr val="243A5E"/>
    <a:srgbClr val="274B47"/>
    <a:srgbClr val="D59DFF"/>
    <a:srgbClr val="9F71EB"/>
    <a:srgbClr val="D5C0F6"/>
    <a:srgbClr val="19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86"/>
    <p:restoredTop sz="76675"/>
  </p:normalViewPr>
  <p:slideViewPr>
    <p:cSldViewPr snapToGrid="0">
      <p:cViewPr varScale="1">
        <p:scale>
          <a:sx n="41" d="100"/>
          <a:sy n="41" d="100"/>
        </p:scale>
        <p:origin x="1018" y="17"/>
      </p:cViewPr>
      <p:guideLst>
        <p:guide pos="3840"/>
        <p:guide pos="936"/>
        <p:guide pos="5160"/>
        <p:guide pos="4128"/>
        <p:guide pos="5832"/>
        <p:guide orient="horz" pos="216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notesMaster" Target="notesMasters/notesMaster1.xml"/><Relationship Id="rId55"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s>
</file>

<file path=ppt/comments/modernComment_7FFFF13E_4B242E5B.xml><?xml version="1.0" encoding="utf-8"?>
<p188:cmLst xmlns:a="http://schemas.openxmlformats.org/drawingml/2006/main" xmlns:r="http://schemas.openxmlformats.org/officeDocument/2006/relationships" xmlns:p188="http://schemas.microsoft.com/office/powerpoint/2018/8/main">
  <p188:cm id="{A6A9F796-6409-456B-BDFC-500AFEF901AE}" authorId="{D388F777-0E37-0E79-08DD-D51628293890}" created="2023-01-10T18:34:45.365">
    <pc:sldMkLst xmlns:pc="http://schemas.microsoft.com/office/powerpoint/2013/main/command">
      <pc:docMk/>
      <pc:sldMk cId="2082355342" sldId="2147477488"/>
    </pc:sldMkLst>
    <p188:txBody>
      <a:bodyPr/>
      <a:lstStyle/>
      <a:p>
        <a:r>
          <a:rPr lang="en-US"/>
          <a:t>My proposed change to the 1P adoption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3/14/2023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ustomers.microsoft.com/en-us/story/1475200924660741619-ge-healthcare-health-provider-azure-iot-hololens-2"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ustomers.microsoft.com/en-us/story/1501304071775762777-carmax-retailer-azure-openai-servic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opilot.github.co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powerbi.microsoft.com/en-us/blog/enabling-intelligent-experiences-with-power-bi-for-developers-data-scientists-and-data-engineer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evblogs.microsoft.com/premier-developer/getting-started-with-gpt-3-in-power-platfor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81105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0"/>
              </a:spcBef>
              <a:spcAft>
                <a:spcPts val="800"/>
              </a:spcAft>
              <a:buClrTx/>
              <a:buSzTx/>
              <a:buFontTx/>
              <a:buNone/>
              <a:tabLst/>
              <a:defRPr/>
            </a:pPr>
            <a:r>
              <a:rPr lang="en-US" sz="1800" dirty="0">
                <a:effectLst/>
                <a:latin typeface="Segoe UI" panose="020B0502040204020203" pitchFamily="34" charset="0"/>
                <a:ea typeface="Calibri" panose="020F0502020204030204" pitchFamily="34" charset="0"/>
                <a:cs typeface="Arial" panose="020B0604020202020204" pitchFamily="34" charset="0"/>
              </a:rPr>
              <a:t>We’ve seen tremendous customer momentum, spanning industries and use cases.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6065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9600" dirty="0">
                <a:hlinkClick r:id="rId3"/>
              </a:rPr>
              <a:t>自 </a:t>
            </a:r>
            <a:r>
              <a:rPr lang="en-US" altLang="zh-CN" sz="9600" dirty="0">
                <a:hlinkClick r:id="rId3"/>
              </a:rPr>
              <a:t>1993 </a:t>
            </a:r>
            <a:r>
              <a:rPr lang="zh-CN" altLang="en-US" sz="9600" dirty="0">
                <a:hlinkClick r:id="rId3"/>
              </a:rPr>
              <a:t>年以来，</a:t>
            </a:r>
            <a:r>
              <a:rPr lang="en-US" sz="9600" dirty="0">
                <a:hlinkClick r:id="rId3"/>
              </a:rPr>
              <a:t>CarMax </a:t>
            </a:r>
            <a:r>
              <a:rPr lang="zh-CN" altLang="en-US" sz="9600" dirty="0">
                <a:hlinkClick r:id="rId3"/>
              </a:rPr>
              <a:t>已从一家颠覆行业的初创公司发展成为美国领先的二手车零售商。 不过，</a:t>
            </a:r>
            <a:r>
              <a:rPr lang="en-US" sz="9600" dirty="0">
                <a:hlinkClick r:id="rId3"/>
              </a:rPr>
              <a:t>CarMax </a:t>
            </a:r>
            <a:r>
              <a:rPr lang="zh-CN" altLang="en-US" sz="9600" dirty="0">
                <a:hlinkClick r:id="rId3"/>
              </a:rPr>
              <a:t>并不满足于这一成功</a:t>
            </a:r>
            <a:r>
              <a:rPr lang="en-US" altLang="zh-CN" sz="9600" dirty="0">
                <a:hlinkClick r:id="rId3"/>
              </a:rPr>
              <a:t>——</a:t>
            </a:r>
            <a:r>
              <a:rPr lang="zh-CN" altLang="en-US" sz="9600" dirty="0">
                <a:hlinkClick r:id="rId3"/>
              </a:rPr>
              <a:t>该公司不断寻求创新方法，为众多客户提供更好的购车体验。 在 </a:t>
            </a:r>
            <a:r>
              <a:rPr lang="en-US" sz="9600" dirty="0">
                <a:hlinkClick r:id="rId3"/>
              </a:rPr>
              <a:t>Microsoft Azure OpenAI </a:t>
            </a:r>
            <a:r>
              <a:rPr lang="zh-CN" altLang="en-US" sz="9600" dirty="0">
                <a:hlinkClick r:id="rId3"/>
              </a:rPr>
              <a:t>服务的帮助下，</a:t>
            </a:r>
            <a:r>
              <a:rPr lang="en-US" sz="9600" dirty="0">
                <a:hlinkClick r:id="rId3"/>
              </a:rPr>
              <a:t>CarMax </a:t>
            </a:r>
            <a:r>
              <a:rPr lang="zh-CN" altLang="en-US" sz="9600" dirty="0">
                <a:hlinkClick r:id="rId3"/>
              </a:rPr>
              <a:t>简化了其汽车研究页面文本摘要的创建，快速为客户提供有意义的内容，同时提高了页面的搜索引擎排名。 以这一成功为基础，</a:t>
            </a:r>
            <a:r>
              <a:rPr lang="en-US" sz="9600" dirty="0">
                <a:hlinkClick r:id="rId3"/>
              </a:rPr>
              <a:t>CarMax </a:t>
            </a:r>
            <a:r>
              <a:rPr lang="zh-CN" altLang="en-US" sz="9600" dirty="0">
                <a:hlinkClick r:id="rId3"/>
              </a:rPr>
              <a:t>期望在其网站上添加更多人工智能生成的内容。</a:t>
            </a:r>
          </a:p>
          <a:p>
            <a:pPr algn="l"/>
            <a:endParaRPr lang="zh-CN" altLang="en-US" sz="9600" dirty="0">
              <a:hlinkClick r:id="rId3"/>
            </a:endParaRPr>
          </a:p>
          <a:p>
            <a:pPr algn="l"/>
            <a:r>
              <a:rPr lang="zh-CN" altLang="en-US" sz="9600" dirty="0">
                <a:hlinkClick r:id="rId3"/>
              </a:rPr>
              <a:t>挑战：</a:t>
            </a:r>
            <a:r>
              <a:rPr lang="en-US" sz="9600" dirty="0">
                <a:hlinkClick r:id="rId3"/>
              </a:rPr>
              <a:t>CarMax </a:t>
            </a:r>
            <a:r>
              <a:rPr lang="zh-CN" altLang="en-US" sz="9600" dirty="0">
                <a:hlinkClick r:id="rId3"/>
              </a:rPr>
              <a:t>的库存中有 </a:t>
            </a:r>
            <a:r>
              <a:rPr lang="en-US" altLang="zh-CN" sz="9600" dirty="0">
                <a:hlinkClick r:id="rId3"/>
              </a:rPr>
              <a:t>45,000 </a:t>
            </a:r>
            <a:r>
              <a:rPr lang="zh-CN" altLang="en-US" sz="9600" dirty="0">
                <a:hlinkClick r:id="rId3"/>
              </a:rPr>
              <a:t>辆汽车，因此需要一种快速高效的方法来分析客户评论并为每种型号提供简短、有意义的摘要，以帮助潜在购买者并提高页面的搜索引擎排名。</a:t>
            </a:r>
          </a:p>
          <a:p>
            <a:pPr algn="l"/>
            <a:endParaRPr lang="zh-CN" altLang="en-US" sz="9600" dirty="0">
              <a:hlinkClick r:id="rId3"/>
            </a:endParaRPr>
          </a:p>
          <a:p>
            <a:pPr algn="l"/>
            <a:r>
              <a:rPr lang="zh-CN" altLang="en-US" sz="9600" dirty="0">
                <a:hlinkClick r:id="rId3"/>
              </a:rPr>
              <a:t>解决方案：选择与 </a:t>
            </a:r>
            <a:r>
              <a:rPr lang="en-US" sz="9600" dirty="0">
                <a:hlinkClick r:id="rId3"/>
              </a:rPr>
              <a:t>OpenAI </a:t>
            </a:r>
            <a:r>
              <a:rPr lang="zh-CN" altLang="en-US" sz="9600" dirty="0">
                <a:hlinkClick r:id="rId3"/>
              </a:rPr>
              <a:t>合作后，</a:t>
            </a:r>
            <a:r>
              <a:rPr lang="en-US" sz="9600" dirty="0">
                <a:hlinkClick r:id="rId3"/>
              </a:rPr>
              <a:t>CarMax </a:t>
            </a:r>
            <a:r>
              <a:rPr lang="zh-CN" altLang="en-US" sz="9600" dirty="0">
                <a:hlinkClick r:id="rId3"/>
              </a:rPr>
              <a:t>迁移到 </a:t>
            </a:r>
            <a:r>
              <a:rPr lang="en-US" sz="9600" dirty="0">
                <a:hlinkClick r:id="rId3"/>
              </a:rPr>
              <a:t>OpenAI </a:t>
            </a:r>
            <a:r>
              <a:rPr lang="zh-CN" altLang="en-US" sz="9600" dirty="0">
                <a:hlinkClick r:id="rId3"/>
              </a:rPr>
              <a:t>服务，以利用它提供的可扩展性、安全性和负责任的 </a:t>
            </a:r>
            <a:r>
              <a:rPr lang="en-US" sz="9600" dirty="0">
                <a:hlinkClick r:id="rId3"/>
              </a:rPr>
              <a:t>AI </a:t>
            </a:r>
            <a:r>
              <a:rPr lang="zh-CN" altLang="en-US" sz="9600" dirty="0">
                <a:hlinkClick r:id="rId3"/>
              </a:rPr>
              <a:t>功能。</a:t>
            </a:r>
          </a:p>
          <a:p>
            <a:pPr algn="l"/>
            <a:endParaRPr lang="zh-CN" altLang="en-US" sz="9600" dirty="0">
              <a:hlinkClick r:id="rId3"/>
            </a:endParaRPr>
          </a:p>
          <a:p>
            <a:pPr algn="l"/>
            <a:r>
              <a:rPr lang="zh-CN" altLang="en-US" sz="9600" dirty="0">
                <a:hlinkClick r:id="rId3"/>
              </a:rPr>
              <a:t>影响：</a:t>
            </a:r>
            <a:r>
              <a:rPr lang="en-US" sz="9600" dirty="0">
                <a:hlinkClick r:id="rId3"/>
              </a:rPr>
              <a:t>CarMax </a:t>
            </a:r>
            <a:r>
              <a:rPr lang="zh-CN" altLang="en-US" sz="9600" dirty="0">
                <a:hlinkClick r:id="rId3"/>
              </a:rPr>
              <a:t>能够在几个月内制作出相当于 </a:t>
            </a:r>
            <a:r>
              <a:rPr lang="en-US" altLang="zh-CN" sz="9600" dirty="0">
                <a:hlinkClick r:id="rId3"/>
              </a:rPr>
              <a:t>11 </a:t>
            </a:r>
            <a:r>
              <a:rPr lang="zh-CN" altLang="en-US" sz="9600" dirty="0">
                <a:hlinkClick r:id="rId3"/>
              </a:rPr>
              <a:t>年的汽车摘要，让编辑人员能够专注于更实质性的内容，为客户提供有价值的见解，并成功提升搜索排名。</a:t>
            </a:r>
          </a:p>
          <a:p>
            <a:pPr algn="l"/>
            <a:endParaRPr lang="zh-CN" altLang="en-US" sz="9600" dirty="0">
              <a:hlinkClick r:id="rId3"/>
            </a:endParaRPr>
          </a:p>
          <a:p>
            <a:pPr algn="l"/>
            <a:r>
              <a:rPr lang="en-US" sz="9600" dirty="0">
                <a:hlinkClick r:id="rId3"/>
              </a:rPr>
              <a:t>https://customers.microsoft.com/en-us/story/1501304071775762777-carmax-retailer-azure-openai-service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CFB9BC-9F6F-4E01-9812-28480D231A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1727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b="0" i="0" u="none" strike="noStrike">
                <a:solidFill>
                  <a:srgbClr val="7F85F5"/>
                </a:solidFill>
                <a:effectLst/>
                <a:latin typeface="-apple-system"/>
                <a:hlinkClick r:id="rId3" tooltip="https://customers.microsoft.com/en-us/story/1501304071775762777-carmax-retailer-azure-openai-service"/>
              </a:rPr>
              <a:t>Microsoft Customer Story-CarMax puts customers first with car research tools powered by Azure </a:t>
            </a:r>
            <a:r>
              <a:rPr lang="en-US" b="0" i="0" u="none" strike="noStrike" err="1">
                <a:solidFill>
                  <a:srgbClr val="7F85F5"/>
                </a:solidFill>
                <a:effectLst/>
                <a:latin typeface="-apple-system"/>
                <a:hlinkClick r:id="rId3" tooltip="https://customers.microsoft.com/en-us/story/1501304071775762777-carmax-retailer-azure-openai-service"/>
              </a:rPr>
              <a:t>OpenAI</a:t>
            </a:r>
            <a:r>
              <a:rPr lang="en-US" b="0" i="0" u="none" strike="noStrike">
                <a:solidFill>
                  <a:srgbClr val="7F85F5"/>
                </a:solidFill>
                <a:effectLst/>
                <a:latin typeface="-apple-system"/>
                <a:hlinkClick r:id="rId3" tooltip="https://customers.microsoft.com/en-us/story/1501304071775762777-carmax-retailer-azure-openai-service"/>
              </a:rPr>
              <a:t> Service</a:t>
            </a:r>
            <a:endParaRPr lang="en-US" b="0" i="0" u="none" strike="noStrike">
              <a:solidFill>
                <a:srgbClr val="7F85F5"/>
              </a:solidFill>
              <a:effectLst/>
              <a:latin typeface="-apple-system"/>
            </a:endParaRPr>
          </a:p>
          <a:p>
            <a:endParaRPr lang="en-US" b="0" i="0" u="none" strike="noStrike">
              <a:solidFill>
                <a:srgbClr val="7F85F5"/>
              </a:solidFill>
              <a:effectLst/>
              <a:latin typeface="-apple-system"/>
            </a:endParaRPr>
          </a:p>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3/14/2023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9419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3/14/2023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6821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3/14/2023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1754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0BBCD-D133-3944-8A2E-6260F7148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359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20</a:t>
            </a:fld>
            <a:endParaRPr lang="en-US"/>
          </a:p>
        </p:txBody>
      </p:sp>
    </p:spTree>
    <p:extLst>
      <p:ext uri="{BB962C8B-B14F-4D97-AF65-F5344CB8AC3E}">
        <p14:creationId xmlns:p14="http://schemas.microsoft.com/office/powerpoint/2010/main" val="2821331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8964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A45C5EE-CC90-C840-AAF8-84F98101312C}"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2023-03-14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345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3/14/2023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0610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3/14/2023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8854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3</a:t>
            </a:fld>
            <a:endParaRPr lang="en-US"/>
          </a:p>
        </p:txBody>
      </p:sp>
    </p:spTree>
    <p:extLst>
      <p:ext uri="{BB962C8B-B14F-4D97-AF65-F5344CB8AC3E}">
        <p14:creationId xmlns:p14="http://schemas.microsoft.com/office/powerpoint/2010/main" val="2911329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Copilot draws context from the code you’re working on and suggests whole lines or entire functions. As you type, it adapts to the way you write code to help you complete your work faster.</a:t>
            </a:r>
          </a:p>
          <a:p>
            <a:endParaRPr lang="en-US" dirty="0"/>
          </a:p>
          <a:p>
            <a:r>
              <a:rPr lang="en-US" dirty="0"/>
              <a:t>More information: </a:t>
            </a:r>
            <a:r>
              <a:rPr lang="en-US" dirty="0">
                <a:hlinkClick r:id="rId3"/>
              </a:rPr>
              <a:t>GitHub Copilot · Your AI pair programmer</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3/14/2023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681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3/14/2023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173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can use natural language to describe what they’re trying to accomplish and have Power BI automatically create a DAX expression for them, powered by GPT-3. By using natural language to create DAX calculations, we are further democratizing the ability to create sophisticated business logic without having to become a DAX expert. </a:t>
            </a:r>
          </a:p>
          <a:p>
            <a:endParaRPr lang="en-US" dirty="0"/>
          </a:p>
          <a:p>
            <a:r>
              <a:rPr lang="en-US" dirty="0"/>
              <a:t>More information: </a:t>
            </a:r>
            <a:r>
              <a:rPr lang="en-US" dirty="0">
                <a:hlinkClick r:id="rId3"/>
              </a:rPr>
              <a:t>Enabling intelligent experiences with Power BI for developers, data scientists, and data engineers | Microsoft Power BI Blog | Microsoft Power BI</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162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can generate Power </a:t>
            </a:r>
            <a:r>
              <a:rPr lang="en-US" dirty="0" err="1"/>
              <a:t>Fx</a:t>
            </a:r>
            <a:r>
              <a:rPr lang="en-US" dirty="0"/>
              <a:t> formulas with the help of the GPT-3 model and use them to build your app in Power Platform.</a:t>
            </a:r>
          </a:p>
          <a:p>
            <a:endParaRPr lang="en-US" dirty="0"/>
          </a:p>
          <a:p>
            <a:r>
              <a:rPr lang="en-US" dirty="0"/>
              <a:t>More information: </a:t>
            </a:r>
            <a:r>
              <a:rPr lang="en-US" dirty="0">
                <a:hlinkClick r:id="rId3"/>
              </a:rPr>
              <a:t>Getting Started with GPT-3 in Power Platform - Developer Support (microsoft.com)</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961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3/14/2023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04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3/14/2023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8653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r>
              <a:rPr lang="en-US" dirty="0"/>
              <a:t>Azure </a:t>
            </a:r>
            <a:r>
              <a:rPr lang="en-US" dirty="0" err="1"/>
              <a:t>OpenAI</a:t>
            </a:r>
            <a:r>
              <a:rPr lang="en-US" dirty="0"/>
              <a:t> </a:t>
            </a:r>
            <a:r>
              <a:rPr lang="zh-CN" altLang="en-US" dirty="0"/>
              <a:t>的功能非常丰富！</a:t>
            </a:r>
            <a:endParaRPr lang="en-US" dirty="0"/>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369874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3/14/2023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8019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3/14/2023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9494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r>
              <a:rPr lang="zh-CN" altLang="en-US" b="0" i="0" dirty="0">
                <a:solidFill>
                  <a:srgbClr val="D1D5DB"/>
                </a:solidFill>
                <a:effectLst/>
                <a:latin typeface="Söhne"/>
              </a:rPr>
              <a:t>叙述</a:t>
            </a:r>
            <a:r>
              <a:rPr lang="en-US" altLang="zh-CN" b="0" i="0" dirty="0">
                <a:solidFill>
                  <a:srgbClr val="D1D5DB"/>
                </a:solidFill>
                <a:effectLst/>
                <a:latin typeface="Söhne"/>
              </a:rPr>
              <a:t>/</a:t>
            </a:r>
            <a:r>
              <a:rPr lang="zh-CN" altLang="en-US" b="0" i="0" dirty="0">
                <a:solidFill>
                  <a:srgbClr val="D1D5DB"/>
                </a:solidFill>
                <a:effectLst/>
                <a:latin typeface="Söhne"/>
              </a:rPr>
              <a:t>谈话曲目：</a:t>
            </a:r>
          </a:p>
          <a:p>
            <a:r>
              <a:rPr lang="zh-CN" altLang="en-US" b="0" i="0" dirty="0">
                <a:solidFill>
                  <a:srgbClr val="D1D5DB"/>
                </a:solidFill>
                <a:effectLst/>
                <a:latin typeface="Söhne"/>
              </a:rPr>
              <a:t>但是根据我们与客户在 </a:t>
            </a:r>
            <a:r>
              <a:rPr lang="en-US" b="0" i="0" dirty="0" err="1">
                <a:solidFill>
                  <a:srgbClr val="D1D5DB"/>
                </a:solidFill>
                <a:effectLst/>
                <a:latin typeface="Söhne"/>
              </a:rPr>
              <a:t>OpenAI</a:t>
            </a:r>
            <a:r>
              <a:rPr lang="en-US" b="0" i="0" dirty="0">
                <a:solidFill>
                  <a:srgbClr val="D1D5DB"/>
                </a:solidFill>
                <a:effectLst/>
                <a:latin typeface="Söhne"/>
              </a:rPr>
              <a:t> </a:t>
            </a:r>
            <a:r>
              <a:rPr lang="zh-CN" altLang="en-US" b="0" i="0" dirty="0">
                <a:solidFill>
                  <a:srgbClr val="D1D5DB"/>
                </a:solidFill>
                <a:effectLst/>
                <a:latin typeface="Söhne"/>
              </a:rPr>
              <a:t>上的合作，我们发现了 </a:t>
            </a:r>
            <a:r>
              <a:rPr lang="en-US" altLang="zh-CN" b="0" i="0" dirty="0">
                <a:solidFill>
                  <a:srgbClr val="D1D5DB"/>
                </a:solidFill>
                <a:effectLst/>
                <a:latin typeface="Söhne"/>
              </a:rPr>
              <a:t>4 </a:t>
            </a:r>
            <a:r>
              <a:rPr lang="zh-CN" altLang="en-US" b="0" i="0" dirty="0">
                <a:solidFill>
                  <a:srgbClr val="D1D5DB"/>
                </a:solidFill>
                <a:effectLst/>
                <a:latin typeface="Söhne"/>
              </a:rPr>
              <a:t>个似乎很突出的功能：内容生成、摘要、代码生成和语义搜索。</a:t>
            </a:r>
          </a:p>
          <a:p>
            <a:r>
              <a:rPr lang="zh-CN" altLang="en-US" b="0" i="0" dirty="0">
                <a:solidFill>
                  <a:srgbClr val="D1D5DB"/>
                </a:solidFill>
                <a:effectLst/>
                <a:latin typeface="Söhne"/>
              </a:rPr>
              <a:t>内容生成在那些希望能够自动响应客户或为公司网站生成个性化 </a:t>
            </a:r>
            <a:r>
              <a:rPr lang="en-US" b="0" i="0" dirty="0">
                <a:solidFill>
                  <a:srgbClr val="D1D5DB"/>
                </a:solidFill>
                <a:effectLst/>
                <a:latin typeface="Söhne"/>
              </a:rPr>
              <a:t>UI </a:t>
            </a:r>
            <a:r>
              <a:rPr lang="zh-CN" altLang="en-US" b="0" i="0" dirty="0">
                <a:solidFill>
                  <a:srgbClr val="D1D5DB"/>
                </a:solidFill>
                <a:effectLst/>
                <a:latin typeface="Söhne"/>
              </a:rPr>
              <a:t>的人或希望能够生成内容以引入理想申请人的招聘公司中引起了极大的兴趣。</a:t>
            </a:r>
          </a:p>
          <a:p>
            <a:r>
              <a:rPr lang="en-US" b="0" i="0" dirty="0" err="1">
                <a:solidFill>
                  <a:srgbClr val="D1D5DB"/>
                </a:solidFill>
                <a:effectLst/>
                <a:latin typeface="Söhne"/>
              </a:rPr>
              <a:t>OpenAI</a:t>
            </a:r>
            <a:r>
              <a:rPr lang="en-US" b="0" i="0" dirty="0">
                <a:solidFill>
                  <a:srgbClr val="D1D5DB"/>
                </a:solidFill>
                <a:effectLst/>
                <a:latin typeface="Söhne"/>
              </a:rPr>
              <a:t> </a:t>
            </a:r>
            <a:r>
              <a:rPr lang="zh-CN" altLang="en-US" b="0" i="0" dirty="0">
                <a:solidFill>
                  <a:srgbClr val="D1D5DB"/>
                </a:solidFill>
                <a:effectLst/>
                <a:latin typeface="Söhne"/>
              </a:rPr>
              <a:t>的第二个受欢迎的功能是总结。 对于呼叫中心分析场景来说，这里有很多好处，公司可以在这些场景中总结对话日志，或者能够总结冗长乏味的报告或大量分析师文章。 社交媒体趋势总结是另一种用途，它对公司了解客户的发展方向和行业趋势很重要。</a:t>
            </a:r>
          </a:p>
          <a:p>
            <a:r>
              <a:rPr lang="zh-CN" altLang="en-US" b="0" i="0" dirty="0">
                <a:solidFill>
                  <a:srgbClr val="D1D5DB"/>
                </a:solidFill>
                <a:effectLst/>
                <a:latin typeface="Söhne"/>
              </a:rPr>
              <a:t>代码生成</a:t>
            </a:r>
            <a:r>
              <a:rPr lang="en-US" altLang="zh-CN" b="0" i="0" dirty="0">
                <a:solidFill>
                  <a:srgbClr val="D1D5DB"/>
                </a:solidFill>
                <a:effectLst/>
                <a:latin typeface="Söhne"/>
              </a:rPr>
              <a:t>——</a:t>
            </a:r>
            <a:r>
              <a:rPr lang="zh-CN" altLang="en-US" b="0" i="0" dirty="0">
                <a:solidFill>
                  <a:srgbClr val="D1D5DB"/>
                </a:solidFill>
                <a:effectLst/>
                <a:latin typeface="Söhne"/>
              </a:rPr>
              <a:t>第三种流行的能力</a:t>
            </a:r>
            <a:r>
              <a:rPr lang="en-US" altLang="zh-CN" b="0" i="0" dirty="0">
                <a:solidFill>
                  <a:srgbClr val="D1D5DB"/>
                </a:solidFill>
                <a:effectLst/>
                <a:latin typeface="Söhne"/>
              </a:rPr>
              <a:t>…… </a:t>
            </a:r>
            <a:r>
              <a:rPr lang="zh-CN" altLang="en-US" b="0" i="0" dirty="0">
                <a:solidFill>
                  <a:srgbClr val="D1D5DB"/>
                </a:solidFill>
                <a:effectLst/>
                <a:latin typeface="Söhne"/>
              </a:rPr>
              <a:t>考虑将 </a:t>
            </a:r>
            <a:r>
              <a:rPr lang="en-US" b="0" i="0" dirty="0">
                <a:solidFill>
                  <a:srgbClr val="D1D5DB"/>
                </a:solidFill>
                <a:effectLst/>
                <a:latin typeface="Söhne"/>
              </a:rPr>
              <a:t>SQL </a:t>
            </a:r>
            <a:r>
              <a:rPr lang="zh-CN" altLang="en-US" b="0" i="0" dirty="0">
                <a:solidFill>
                  <a:srgbClr val="D1D5DB"/>
                </a:solidFill>
                <a:effectLst/>
                <a:latin typeface="Söhne"/>
              </a:rPr>
              <a:t>转换为 </a:t>
            </a:r>
            <a:r>
              <a:rPr lang="en-US" b="0" i="0" dirty="0">
                <a:solidFill>
                  <a:srgbClr val="D1D5DB"/>
                </a:solidFill>
                <a:effectLst/>
                <a:latin typeface="Söhne"/>
              </a:rPr>
              <a:t>NL，</a:t>
            </a:r>
            <a:r>
              <a:rPr lang="zh-CN" altLang="en-US" b="0" i="0" dirty="0">
                <a:solidFill>
                  <a:srgbClr val="D1D5DB"/>
                </a:solidFill>
                <a:effectLst/>
                <a:latin typeface="Söhne"/>
              </a:rPr>
              <a:t>反之亦然。 代码生成是一种强大的功能，可以帮助转换代码，以及将文本和源代码直接生成到您的应用程序中。</a:t>
            </a:r>
          </a:p>
          <a:p>
            <a:r>
              <a:rPr lang="zh-CN" altLang="en-US" b="0" i="0" dirty="0">
                <a:solidFill>
                  <a:srgbClr val="D1D5DB"/>
                </a:solidFill>
                <a:effectLst/>
                <a:latin typeface="Söhne"/>
              </a:rPr>
              <a:t>最后但并非最不重要的一点是，使用 </a:t>
            </a:r>
            <a:r>
              <a:rPr lang="en-US" b="0" i="0" dirty="0" err="1">
                <a:solidFill>
                  <a:srgbClr val="D1D5DB"/>
                </a:solidFill>
                <a:effectLst/>
                <a:latin typeface="Söhne"/>
              </a:rPr>
              <a:t>OpenAI</a:t>
            </a:r>
            <a:r>
              <a:rPr lang="en-US" b="0" i="0" dirty="0">
                <a:solidFill>
                  <a:srgbClr val="D1D5DB"/>
                </a:solidFill>
                <a:effectLst/>
                <a:latin typeface="Söhne"/>
              </a:rPr>
              <a:t> </a:t>
            </a:r>
            <a:r>
              <a:rPr lang="zh-CN" altLang="en-US" b="0" i="0" dirty="0">
                <a:solidFill>
                  <a:srgbClr val="D1D5DB"/>
                </a:solidFill>
                <a:effectLst/>
                <a:latin typeface="Söhne"/>
              </a:rPr>
              <a:t>进行语义搜索将有助于加快搜索文档的时间。</a:t>
            </a:r>
          </a:p>
          <a:p>
            <a:endParaRPr lang="zh-CN" altLang="en-US" b="0" i="0" dirty="0">
              <a:solidFill>
                <a:srgbClr val="D1D5DB"/>
              </a:solidFill>
              <a:effectLst/>
              <a:latin typeface="Söhne"/>
            </a:endParaRPr>
          </a:p>
          <a:p>
            <a:r>
              <a:rPr lang="zh-CN" altLang="en-US" b="0" i="0" dirty="0">
                <a:solidFill>
                  <a:srgbClr val="D1D5DB"/>
                </a:solidFill>
                <a:effectLst/>
                <a:latin typeface="Söhne"/>
              </a:rPr>
              <a:t>这些用例特定于我们在此讨论的 </a:t>
            </a:r>
            <a:r>
              <a:rPr lang="en-US" b="0" i="0" dirty="0" err="1">
                <a:solidFill>
                  <a:srgbClr val="D1D5DB"/>
                </a:solidFill>
                <a:effectLst/>
                <a:latin typeface="Söhne"/>
              </a:rPr>
              <a:t>OpenAI</a:t>
            </a:r>
            <a:r>
              <a:rPr lang="en-US" b="0" i="0" dirty="0">
                <a:solidFill>
                  <a:srgbClr val="D1D5DB"/>
                </a:solidFill>
                <a:effectLst/>
                <a:latin typeface="Söhne"/>
              </a:rPr>
              <a:t> </a:t>
            </a:r>
            <a:r>
              <a:rPr lang="zh-CN" altLang="en-US" b="0" i="0" dirty="0">
                <a:solidFill>
                  <a:srgbClr val="D1D5DB"/>
                </a:solidFill>
                <a:effectLst/>
                <a:latin typeface="Söhne"/>
              </a:rPr>
              <a:t>的这 </a:t>
            </a:r>
            <a:r>
              <a:rPr lang="en-US" altLang="zh-CN" b="0" i="0" dirty="0">
                <a:solidFill>
                  <a:srgbClr val="D1D5DB"/>
                </a:solidFill>
                <a:effectLst/>
                <a:latin typeface="Söhne"/>
              </a:rPr>
              <a:t>4 </a:t>
            </a:r>
            <a:r>
              <a:rPr lang="zh-CN" altLang="en-US" b="0" i="0" dirty="0">
                <a:solidFill>
                  <a:srgbClr val="D1D5DB"/>
                </a:solidFill>
                <a:effectLst/>
                <a:latin typeface="Söhne"/>
              </a:rPr>
              <a:t>个类别或功能。 除此之外，我们还有一些在客户中非常受欢迎的多模型用例示例：</a:t>
            </a:r>
          </a:p>
          <a:p>
            <a:r>
              <a:rPr lang="zh-CN" altLang="en-US" b="0" i="0" dirty="0">
                <a:solidFill>
                  <a:srgbClr val="D1D5DB"/>
                </a:solidFill>
                <a:effectLst/>
                <a:latin typeface="Söhne"/>
              </a:rPr>
              <a:t>端到端的呼叫中心分析，将您的流程从分类一直到电子邮件生成，以提高生产力并节省呼叫中心运营期间的时间和精力。</a:t>
            </a:r>
          </a:p>
          <a:p>
            <a:r>
              <a:rPr lang="en-US" b="0" i="0" dirty="0">
                <a:solidFill>
                  <a:srgbClr val="D1D5DB"/>
                </a:solidFill>
                <a:effectLst/>
                <a:latin typeface="Söhne"/>
              </a:rPr>
              <a:t>Customer 360，</a:t>
            </a:r>
            <a:r>
              <a:rPr lang="zh-CN" altLang="en-US" b="0" i="0" dirty="0">
                <a:solidFill>
                  <a:srgbClr val="D1D5DB"/>
                </a:solidFill>
                <a:effectLst/>
                <a:latin typeface="Söhne"/>
              </a:rPr>
              <a:t>其中超个性化将使用以上一种以上的功能来确保您对客户有一个完整和全面的了解，并提高您的客户满意度，同时使用反馈和趋势在未来更好地为他们服务。</a:t>
            </a:r>
          </a:p>
          <a:p>
            <a:r>
              <a:rPr lang="zh-CN" altLang="en-US" b="0" i="0" dirty="0">
                <a:solidFill>
                  <a:srgbClr val="D1D5DB"/>
                </a:solidFill>
                <a:effectLst/>
                <a:latin typeface="Söhne"/>
              </a:rPr>
              <a:t>业务流程自动化，例如文档自动化，我们使用跨搜索、代码生成和内容生成的功能来更快、更高效地做事。</a:t>
            </a:r>
            <a:endParaRPr lang="en-US" b="0" i="0" dirty="0">
              <a:solidFill>
                <a:srgbClr val="D1D5DB"/>
              </a:solidFill>
              <a:effectLst/>
              <a:latin typeface="Söhne"/>
            </a:endParaRPr>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405230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Azure Forms Recognizer“</a:t>
            </a:r>
            <a:r>
              <a:rPr lang="zh-CN" altLang="en-US" dirty="0"/>
              <a:t>破解”文档以读取手写、文本、表格和处理语言以提取实体。</a:t>
            </a:r>
          </a:p>
          <a:p>
            <a:r>
              <a:rPr lang="en-AU" dirty="0"/>
              <a:t>Azure </a:t>
            </a:r>
            <a:r>
              <a:rPr lang="zh-CN" altLang="en-US" dirty="0"/>
              <a:t>认知搜索然后为文档编制索引以制作它们</a:t>
            </a:r>
          </a:p>
          <a:p>
            <a:r>
              <a:rPr lang="en-AU" dirty="0"/>
              <a:t>Azure </a:t>
            </a:r>
            <a:r>
              <a:rPr lang="en-AU" dirty="0" err="1"/>
              <a:t>OpenAI</a:t>
            </a:r>
            <a:r>
              <a:rPr lang="en-AU" dirty="0"/>
              <a:t> </a:t>
            </a:r>
            <a:r>
              <a:rPr lang="zh-CN" altLang="en-US" dirty="0"/>
              <a:t>服务提供了一个可查询的接口来生成由 </a:t>
            </a:r>
            <a:r>
              <a:rPr lang="en-AU" dirty="0"/>
              <a:t>ACS </a:t>
            </a:r>
            <a:r>
              <a:rPr lang="zh-CN" altLang="en-US" dirty="0"/>
              <a:t>索引的文档的自然语言摘要</a:t>
            </a:r>
          </a:p>
          <a:p>
            <a:r>
              <a:rPr lang="en-AU" dirty="0" err="1"/>
              <a:t>CosmosDB</a:t>
            </a:r>
            <a:r>
              <a:rPr lang="en-AU" dirty="0"/>
              <a:t> </a:t>
            </a:r>
            <a:r>
              <a:rPr lang="zh-CN" altLang="en-US" dirty="0"/>
              <a:t>将 </a:t>
            </a:r>
            <a:r>
              <a:rPr lang="en-AU" dirty="0" err="1"/>
              <a:t>OpenAI</a:t>
            </a:r>
            <a:r>
              <a:rPr lang="en-AU" dirty="0"/>
              <a:t> </a:t>
            </a:r>
            <a:r>
              <a:rPr lang="zh-CN" altLang="en-US" dirty="0"/>
              <a:t>的文档、文档文本和输出存储在一个动态可扩展且全球可靠的数据库中。</a:t>
            </a:r>
          </a:p>
          <a:p>
            <a:r>
              <a:rPr lang="zh-CN" altLang="en-US" dirty="0"/>
              <a:t>然后将结果和输出托管在 </a:t>
            </a:r>
            <a:r>
              <a:rPr lang="en-AU" dirty="0"/>
              <a:t>Web App（</a:t>
            </a:r>
            <a:r>
              <a:rPr lang="zh-CN" altLang="en-US" dirty="0"/>
              <a:t>外部）和 </a:t>
            </a:r>
            <a:r>
              <a:rPr lang="en-AU" dirty="0"/>
              <a:t>Power BI（</a:t>
            </a:r>
            <a:r>
              <a:rPr lang="zh-CN" altLang="en-US" dirty="0"/>
              <a:t>内部）上</a:t>
            </a:r>
          </a:p>
          <a:p>
            <a:r>
              <a:rPr lang="en-AU" dirty="0"/>
              <a:t>Function Apps</a:t>
            </a:r>
            <a:r>
              <a:rPr lang="zh-CN" altLang="en-US" dirty="0"/>
              <a:t>用于以无服务器方式调用各种</a:t>
            </a:r>
            <a:r>
              <a:rPr lang="en-AU" dirty="0"/>
              <a:t>API，</a:t>
            </a:r>
            <a:r>
              <a:rPr lang="zh-CN" altLang="en-US" dirty="0"/>
              <a:t>以提高响应速度并降低成本。</a:t>
            </a: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720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0238" marR="0" lvl="0" indent="0" algn="l" defTabSz="914102" rtl="0" eaLnBrk="1" fontAlgn="auto" latinLnBrk="0" hangingPunct="1">
              <a:lnSpc>
                <a:spcPct val="100000"/>
              </a:lnSpc>
              <a:spcBef>
                <a:spcPts val="180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2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OpenAI</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服务使我们能够从联络中心的客户对话中提取丰富的见解。 为实现这一点，代理和客户之间的通话被记录并存储在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存储中。 从这里开始，我们的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Speech API with Speech to Text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将音频转换为书面文本。 为此，可以使用我们的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Batch Ingestion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客户端：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Ingestion Client - Speech service - Azure Cognitive Services |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微软学习。 下一步，输出被送入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2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OpenAI</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服务，在那里进行汇总和信息提取。 通常，座席需要花费几分钟时间手动记下这些数据，但在这里，它是完全自动化的，这为座席每次通话节省了几分钟时间。 然后可以将此输出输入 </a:t>
            </a:r>
            <a:r>
              <a:rPr kumimoji="0" lang="en-US" sz="12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PowerBI</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以获得近乎实时的洞察力，因此操作员可以了解联络中心正在发生的事情。 此外，此信息可以存储在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CRM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中，因此座席可以全面了解客户过去致电的原因，并能够更快地解决问题。</a:t>
            </a:r>
            <a:endPar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216B2B-2D03-4ED2-B41B-84BCB60EFC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96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13</a:t>
            </a:fld>
            <a:endParaRPr lang="en-US"/>
          </a:p>
        </p:txBody>
      </p:sp>
    </p:spTree>
    <p:extLst>
      <p:ext uri="{BB962C8B-B14F-4D97-AF65-F5344CB8AC3E}">
        <p14:creationId xmlns:p14="http://schemas.microsoft.com/office/powerpoint/2010/main" val="24894102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4.xml"/><Relationship Id="rId4" Type="http://schemas.openxmlformats.org/officeDocument/2006/relationships/image" Target="../media/image4.emf"/></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6.xml"/><Relationship Id="rId4" Type="http://schemas.openxmlformats.org/officeDocument/2006/relationships/image" Target="../media/image4.emf"/></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97912537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14/03/2023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0746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4831-3499-A281-3476-DD16230E2F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76F7B1-F661-37C9-F146-4F1E065FAD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742243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68695"/>
            <a:ext cx="1905338" cy="215444"/>
          </a:xfrm>
          <a:prstGeom prst="rect">
            <a:avLst/>
          </a:prstGeom>
          <a:noFill/>
          <a:ln>
            <a:noFill/>
          </a:ln>
        </p:spPr>
        <p:txBody>
          <a:bodyPr wrap="square" lIns="0" tIns="0" rIns="0" bIns="0" rtlCol="0" anchor="ctr" anchorCtr="0">
            <a:spAutoFit/>
          </a:bodyPr>
          <a:lstStyle/>
          <a:p>
            <a:r>
              <a:rPr lang="zh-CN" altLang="en-US" sz="1400">
                <a:solidFill>
                  <a:prstClr val="white">
                    <a:lumMod val="50000"/>
                  </a:prstClr>
                </a:solidFill>
                <a:latin typeface="微软雅黑" panose="020B0503020204020204" pitchFamily="34" charset="-122"/>
                <a:ea typeface="微软雅黑" panose="020B0503020204020204" pitchFamily="34" charset="-122"/>
                <a:cs typeface="Segoe UI Light" panose="020B0502040204020203" pitchFamily="34" charset="0"/>
              </a:rPr>
              <a:t>场景描述：</a:t>
            </a:r>
            <a:endParaRPr lang="en-US" sz="1400">
              <a:solidFill>
                <a:prstClr val="white">
                  <a:lumMod val="50000"/>
                </a:prstClr>
              </a:solidFill>
              <a:latin typeface="微软雅黑" panose="020B0503020204020204" pitchFamily="34" charset="-122"/>
              <a:ea typeface="微软雅黑" panose="020B0503020204020204" pitchFamily="34" charset="-122"/>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微软雅黑" panose="020B0503020204020204" pitchFamily="34" charset="-122"/>
                <a:ea typeface="微软雅黑" panose="020B0503020204020204" pitchFamily="34" charset="-122"/>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68695"/>
            <a:ext cx="1905338" cy="215444"/>
          </a:xfrm>
          <a:prstGeom prst="rect">
            <a:avLst/>
          </a:prstGeom>
          <a:noFill/>
          <a:ln>
            <a:noFill/>
          </a:ln>
        </p:spPr>
        <p:txBody>
          <a:bodyPr wrap="square" lIns="0" tIns="0" rIns="0" bIns="0" rtlCol="0" anchor="ctr" anchorCtr="0">
            <a:spAutoFit/>
          </a:bodyPr>
          <a:lstStyle/>
          <a:p>
            <a:r>
              <a:rPr lang="zh-CN" altLang="en-US" sz="1400">
                <a:solidFill>
                  <a:prstClr val="white">
                    <a:lumMod val="50000"/>
                  </a:prstClr>
                </a:solidFill>
                <a:latin typeface="微软雅黑" panose="020B0503020204020204" pitchFamily="34" charset="-122"/>
                <a:ea typeface="微软雅黑" panose="020B0503020204020204" pitchFamily="34" charset="-122"/>
                <a:cs typeface="Segoe UI Light" panose="020B0502040204020203" pitchFamily="34" charset="0"/>
              </a:rPr>
              <a:t>解决方案：</a:t>
            </a:r>
            <a:endParaRPr lang="en-US" sz="1400">
              <a:solidFill>
                <a:prstClr val="white">
                  <a:lumMod val="50000"/>
                </a:prstClr>
              </a:solidFill>
              <a:latin typeface="微软雅黑" panose="020B0503020204020204" pitchFamily="34" charset="-122"/>
              <a:ea typeface="微软雅黑" panose="020B0503020204020204" pitchFamily="34" charset="-122"/>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87440" y="4867996"/>
            <a:ext cx="1905338" cy="215444"/>
          </a:xfrm>
          <a:prstGeom prst="rect">
            <a:avLst/>
          </a:prstGeom>
          <a:noFill/>
          <a:ln>
            <a:noFill/>
          </a:ln>
        </p:spPr>
        <p:txBody>
          <a:bodyPr wrap="square" lIns="0" tIns="0" rIns="0" bIns="0" rtlCol="0" anchor="ctr" anchorCtr="0">
            <a:spAutoFit/>
          </a:bodyPr>
          <a:lstStyle/>
          <a:p>
            <a:r>
              <a:rPr lang="zh-CN" altLang="en-US" sz="1400">
                <a:solidFill>
                  <a:prstClr val="white">
                    <a:lumMod val="50000"/>
                  </a:prstClr>
                </a:solidFill>
                <a:latin typeface="微软雅黑" panose="020B0503020204020204" pitchFamily="34" charset="-122"/>
                <a:ea typeface="微软雅黑" panose="020B0503020204020204" pitchFamily="34" charset="-122"/>
              </a:rPr>
              <a:t>成果收益：</a:t>
            </a:r>
            <a:endParaRPr lang="en-US" sz="1400">
              <a:solidFill>
                <a:prstClr val="white">
                  <a:lumMod val="50000"/>
                </a:prstClr>
              </a:solidFill>
              <a:latin typeface="微软雅黑" panose="020B0503020204020204" pitchFamily="34" charset="-122"/>
              <a:ea typeface="微软雅黑" panose="020B0503020204020204" pitchFamily="34" charset="-122"/>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pic>
        <p:nvPicPr>
          <p:cNvPr id="2" name="Graphic 18">
            <a:extLst>
              <a:ext uri="{FF2B5EF4-FFF2-40B4-BE49-F238E27FC236}">
                <a16:creationId xmlns:a16="http://schemas.microsoft.com/office/drawing/2014/main" id="{1187300E-656C-2D46-37A4-9E60E081BC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Tree>
    <p:extLst>
      <p:ext uri="{BB962C8B-B14F-4D97-AF65-F5344CB8AC3E}">
        <p14:creationId xmlns:p14="http://schemas.microsoft.com/office/powerpoint/2010/main" val="6290647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04946" y="3240256"/>
            <a:ext cx="1905338" cy="307777"/>
          </a:xfrm>
          <a:prstGeom prst="rect">
            <a:avLst/>
          </a:prstGeom>
          <a:noFill/>
          <a:ln>
            <a:noFill/>
          </a:ln>
        </p:spPr>
        <p:txBody>
          <a:bodyPr wrap="square" lIns="0" rIns="0" rtlCol="0" anchor="ctr" anchorCtr="0">
            <a:spAutoFit/>
          </a:bodyPr>
          <a:lstStyle/>
          <a:p>
            <a:r>
              <a:rPr lang="en-US" sz="1400">
                <a:solidFill>
                  <a:prstClr val="white">
                    <a:lumMod val="50000"/>
                  </a:prstClr>
                </a:solidFill>
                <a:latin typeface="Segoe UI Light" panose="020B0502040204020203" pitchFamily="34" charset="0"/>
                <a:cs typeface="Segoe UI Light" panose="020B0502040204020203" pitchFamily="34" charset="0"/>
              </a:rPr>
              <a:t>Situation:</a:t>
            </a:r>
            <a:endParaRPr lang="en-US" sz="1400">
              <a:solidFill>
                <a:prstClr val="white">
                  <a:lumMod val="50000"/>
                </a:prst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63789" y="3240256"/>
            <a:ext cx="1905338" cy="307777"/>
          </a:xfrm>
          <a:prstGeom prst="rect">
            <a:avLst/>
          </a:prstGeom>
          <a:noFill/>
          <a:ln>
            <a:noFill/>
          </a:ln>
        </p:spPr>
        <p:txBody>
          <a:bodyPr wrap="square" lIns="0" rIns="0" rtlCol="0" anchor="ctr" anchorCtr="0">
            <a:spAutoFit/>
          </a:bodyPr>
          <a:lstStyle/>
          <a:p>
            <a:r>
              <a:rPr lang="en-US" sz="1400">
                <a:solidFill>
                  <a:prstClr val="white">
                    <a:lumMod val="50000"/>
                  </a:prstClr>
                </a:solidFill>
                <a:latin typeface="Segoe UI Light" panose="020B0502040204020203" pitchFamily="34" charset="0"/>
                <a:cs typeface="Segoe UI Light" panose="020B0502040204020203" pitchFamily="34" charset="0"/>
              </a:rPr>
              <a:t>Solution:</a:t>
            </a:r>
            <a:endParaRPr lang="en-US" sz="1400">
              <a:solidFill>
                <a:prstClr val="white">
                  <a:lumMod val="50000"/>
                </a:prst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00746" y="3240256"/>
            <a:ext cx="1905338" cy="307777"/>
          </a:xfrm>
          <a:prstGeom prst="rect">
            <a:avLst/>
          </a:prstGeom>
          <a:noFill/>
          <a:ln>
            <a:noFill/>
          </a:ln>
        </p:spPr>
        <p:txBody>
          <a:bodyPr wrap="square" lIns="0" rIns="0" rtlCol="0" anchor="ctr" anchorCtr="0">
            <a:spAutoFit/>
          </a:bodyPr>
          <a:lstStyle/>
          <a:p>
            <a:r>
              <a:rPr lang="en-US" sz="1400">
                <a:solidFill>
                  <a:prstClr val="white">
                    <a:lumMod val="50000"/>
                  </a:prstClr>
                </a:solidFill>
                <a:latin typeface="Segoe UI Light" panose="020B0502040204020203" pitchFamily="34" charset="0"/>
                <a:cs typeface="Segoe UI Light" panose="020B0502040204020203" pitchFamily="34" charset="0"/>
              </a:rPr>
              <a:t>Impact:</a:t>
            </a:r>
            <a:endParaRPr lang="en-US" sz="1400">
              <a:solidFill>
                <a:prstClr val="white">
                  <a:lumMod val="50000"/>
                </a:prst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35956161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1365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05980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574249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8086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54865906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23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6220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69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833638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3604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87979069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53171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3528108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35040481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5169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9698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3249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967749"/>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357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lgn="l">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lgn="l">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759809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3047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08417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3/14/2023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10.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image" Target="../media/image15.png"/><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theme" Target="../theme/theme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image" Target="../media/image16.png"/><Relationship Id="rId5" Type="http://schemas.openxmlformats.org/officeDocument/2006/relationships/theme" Target="../theme/theme12.xml"/><Relationship Id="rId4" Type="http://schemas.openxmlformats.org/officeDocument/2006/relationships/slideLayout" Target="../slideLayouts/slideLayout10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image" Target="../media/image1.emf"/><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122.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5.xml"/><Relationship Id="rId1" Type="http://schemas.openxmlformats.org/officeDocument/2006/relationships/slideLayout" Target="../slideLayouts/slideLayout123.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126.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theme" Target="../theme/theme17.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emf"/><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emf"/><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4.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5.xml"/><Relationship Id="rId1"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emf"/><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image" Target="../media/image1.emf"/><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7.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image" Target="../media/image1.emf"/><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2.xml"/><Relationship Id="rId7" Type="http://schemas.openxmlformats.org/officeDocument/2006/relationships/image" Target="../media/image10.emf"/><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theme" Target="../theme/theme9.xml"/><Relationship Id="rId5" Type="http://schemas.openxmlformats.org/officeDocument/2006/relationships/slideLayout" Target="../slideLayouts/slideLayout74.xml"/><Relationship Id="rId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94959" r:id="rId2"/>
    <p:sldLayoutId id="2147483799" r:id="rId3"/>
    <p:sldLayoutId id="2147494929" r:id="rId4"/>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77" r:id="rId8"/>
    <p:sldLayoutId id="2147496278" r:id="rId9"/>
    <p:sldLayoutId id="2147496279" r:id="rId10"/>
    <p:sldLayoutId id="2147496280" r:id="rId11"/>
    <p:sldLayoutId id="2147496281" r:id="rId12"/>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4" r:id="rId1"/>
    <p:sldLayoutId id="2147496285" r:id="rId2"/>
    <p:sldLayoutId id="2147496286" r:id="rId3"/>
    <p:sldLayoutId id="2147496287" r:id="rId4"/>
    <p:sldLayoutId id="2147496288" r:id="rId5"/>
    <p:sldLayoutId id="2147496289" r:id="rId6"/>
    <p:sldLayoutId id="2147496290" r:id="rId7"/>
    <p:sldLayoutId id="2147496291" r:id="rId8"/>
    <p:sldLayoutId id="2147496292" r:id="rId9"/>
    <p:sldLayoutId id="2147496293" r:id="rId10"/>
    <p:sldLayoutId id="2147496294" r:id="rId11"/>
    <p:sldLayoutId id="2147496295" r:id="rId12"/>
    <p:sldLayoutId id="2147496296" r:id="rId13"/>
    <p:sldLayoutId id="2147496327" r:id="rId14"/>
    <p:sldLayoutId id="2147496328" r:id="rId15"/>
    <p:sldLayoutId id="2147496329"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6"/>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412" r:id="rId1"/>
    <p:sldLayoutId id="2147496413" r:id="rId2"/>
    <p:sldLayoutId id="2147496414" r:id="rId3"/>
    <p:sldLayoutId id="2147496415"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36" r:id="rId1"/>
    <p:sldLayoutId id="2147496437" r:id="rId2"/>
    <p:sldLayoutId id="2147496438" r:id="rId3"/>
    <p:sldLayoutId id="2147496439" r:id="rId4"/>
    <p:sldLayoutId id="2147496440" r:id="rId5"/>
    <p:sldLayoutId id="2147496441" r:id="rId6"/>
    <p:sldLayoutId id="2147496442" r:id="rId7"/>
    <p:sldLayoutId id="2147496443" r:id="rId8"/>
    <p:sldLayoutId id="2147496444" r:id="rId9"/>
    <p:sldLayoutId id="2147496445" r:id="rId10"/>
    <p:sldLayoutId id="2147496446" r:id="rId11"/>
    <p:sldLayoutId id="2147496447" r:id="rId12"/>
    <p:sldLayoutId id="2147496453"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8" r:id="rId1"/>
    <p:sldLayoutId id="2147496479" r:id="rId2"/>
    <p:sldLayoutId id="2147496508" r:id="rId3"/>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50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95420"/>
      </p:ext>
    </p:extLst>
  </p:cSld>
  <p:clrMap bg1="lt1" tx1="dk1" bg2="lt2" tx2="dk2" accent1="accent1" accent2="accent2" accent3="accent3" accent4="accent4" accent5="accent5" accent6="accent6" hlink="hlink" folHlink="folHlink"/>
  <p:sldLayoutIdLst>
    <p:sldLayoutId id="2147496485" r:id="rId1"/>
    <p:sldLayoutId id="2147496486" r:id="rId2"/>
    <p:sldLayoutId id="214749650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82316201"/>
      </p:ext>
    </p:extLst>
  </p:cSld>
  <p:clrMap bg1="dk1" tx1="lt1" bg2="dk2" tx2="lt2" accent1="accent1" accent2="accent2" accent3="accent3" accent4="accent4" accent5="accent5" accent6="accent6" hlink="hlink" folHlink="folHlink"/>
  <p:sldLayoutIdLst>
    <p:sldLayoutId id="2147496488" r:id="rId1"/>
    <p:sldLayoutId id="2147496489" r:id="rId2"/>
    <p:sldLayoutId id="2147496490" r:id="rId3"/>
    <p:sldLayoutId id="2147496491" r:id="rId4"/>
    <p:sldLayoutId id="2147496492" r:id="rId5"/>
    <p:sldLayoutId id="2147496493" r:id="rId6"/>
    <p:sldLayoutId id="2147496494" r:id="rId7"/>
    <p:sldLayoutId id="2147496495" r:id="rId8"/>
    <p:sldLayoutId id="2147496496" r:id="rId9"/>
    <p:sldLayoutId id="2147496497" r:id="rId10"/>
    <p:sldLayoutId id="2147496498" r:id="rId11"/>
    <p:sldLayoutId id="2147496499" r:id="rId1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63"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3" r:id="rId1"/>
    <p:sldLayoutId id="2147495575" r:id="rId2"/>
    <p:sldLayoutId id="2147495576" r:id="rId3"/>
    <p:sldLayoutId id="2147495577" r:id="rId4"/>
    <p:sldLayoutId id="2147495578" r:id="rId5"/>
    <p:sldLayoutId id="2147495579" r:id="rId6"/>
    <p:sldLayoutId id="2147495960" r:id="rId7"/>
    <p:sldLayoutId id="2147495962" r:id="rId8"/>
    <p:sldLayoutId id="2147496474" r:id="rId9"/>
    <p:sldLayoutId id="2147496482" r:id="rId10"/>
    <p:sldLayoutId id="2147496483" r:id="rId11"/>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67" r:id="rId1"/>
    <p:sldLayoutId id="2147496068" r:id="rId2"/>
    <p:sldLayoutId id="2147496069" r:id="rId3"/>
    <p:sldLayoutId id="2147496070" r:id="rId4"/>
    <p:sldLayoutId id="2147496071" r:id="rId5"/>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sldLayoutIdLst>
    <p:sldLayoutId id="2147496093" r:id="rId1"/>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6" r:id="rId1"/>
    <p:sldLayoutId id="2147496097" r:id="rId2"/>
    <p:sldLayoutId id="2147496098" r:id="rId3"/>
    <p:sldLayoutId id="2147496099" r:id="rId4"/>
    <p:sldLayoutId id="2147496100" r:id="rId5"/>
    <p:sldLayoutId id="2147496101" r:id="rId6"/>
    <p:sldLayoutId id="2147496106" r:id="rId7"/>
    <p:sldLayoutId id="2147496110" r:id="rId8"/>
    <p:sldLayoutId id="2147496111" r:id="rId9"/>
    <p:sldLayoutId id="2147496112" r:id="rId10"/>
    <p:sldLayoutId id="2147496502" r:id="rId11"/>
    <p:sldLayoutId id="2147496503" r:id="rId12"/>
    <p:sldLayoutId id="2147496507"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20" r:id="rId1"/>
    <p:sldLayoutId id="2147496123" r:id="rId2"/>
    <p:sldLayoutId id="2147496124" r:id="rId3"/>
    <p:sldLayoutId id="2147496125" r:id="rId4"/>
    <p:sldLayoutId id="2147496154"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7" r:id="rId29"/>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90" r:id="rId1"/>
    <p:sldLayoutId id="2147496191" r:id="rId2"/>
    <p:sldLayoutId id="2147496192" r:id="rId3"/>
    <p:sldLayoutId id="2147496193" r:id="rId4"/>
    <p:sldLayoutId id="2147496194" r:id="rId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svg"/></Relationships>
</file>

<file path=ppt/slides/_rels/slide12.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30.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20.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22.xml"/></Relationships>
</file>

<file path=ppt/slides/_rels/slide14.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svg"/><Relationship Id="rId26" Type="http://schemas.openxmlformats.org/officeDocument/2006/relationships/image" Target="../media/image69.png"/><Relationship Id="rId39" Type="http://schemas.openxmlformats.org/officeDocument/2006/relationships/image" Target="../media/image80.png"/><Relationship Id="rId21" Type="http://schemas.openxmlformats.org/officeDocument/2006/relationships/image" Target="../media/image64.svg"/><Relationship Id="rId34" Type="http://schemas.microsoft.com/office/2007/relationships/hdphoto" Target="../media/hdphoto3.wdp"/><Relationship Id="rId42" Type="http://schemas.openxmlformats.org/officeDocument/2006/relationships/image" Target="../media/image83.png"/><Relationship Id="rId47" Type="http://schemas.openxmlformats.org/officeDocument/2006/relationships/image" Target="../media/image87.png"/><Relationship Id="rId7" Type="http://schemas.openxmlformats.org/officeDocument/2006/relationships/image" Target="../media/image50.svg"/><Relationship Id="rId2" Type="http://schemas.openxmlformats.org/officeDocument/2006/relationships/notesSlide" Target="../notesSlides/notesSlide10.xml"/><Relationship Id="rId16" Type="http://schemas.openxmlformats.org/officeDocument/2006/relationships/image" Target="../media/image59.png"/><Relationship Id="rId29" Type="http://schemas.openxmlformats.org/officeDocument/2006/relationships/image" Target="../media/image72.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4.png"/><Relationship Id="rId37" Type="http://schemas.openxmlformats.org/officeDocument/2006/relationships/image" Target="../media/image78.png"/><Relationship Id="rId40" Type="http://schemas.openxmlformats.org/officeDocument/2006/relationships/image" Target="../media/image81.png"/><Relationship Id="rId45" Type="http://schemas.openxmlformats.org/officeDocument/2006/relationships/image" Target="../media/image86.png"/><Relationship Id="rId5" Type="http://schemas.openxmlformats.org/officeDocument/2006/relationships/image" Target="../media/image48.png"/><Relationship Id="rId15" Type="http://schemas.openxmlformats.org/officeDocument/2006/relationships/image" Target="../media/image58.sv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7.png"/><Relationship Id="rId49" Type="http://schemas.openxmlformats.org/officeDocument/2006/relationships/image" Target="../media/image89.png"/><Relationship Id="rId10" Type="http://schemas.openxmlformats.org/officeDocument/2006/relationships/image" Target="../media/image53.png"/><Relationship Id="rId19" Type="http://schemas.openxmlformats.org/officeDocument/2006/relationships/image" Target="../media/image62.png"/><Relationship Id="rId31" Type="http://schemas.microsoft.com/office/2007/relationships/hdphoto" Target="../media/hdphoto2.wdp"/><Relationship Id="rId44" Type="http://schemas.openxmlformats.org/officeDocument/2006/relationships/image" Target="../media/image85.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6.png"/><Relationship Id="rId43" Type="http://schemas.openxmlformats.org/officeDocument/2006/relationships/image" Target="../media/image84.svg"/><Relationship Id="rId48" Type="http://schemas.openxmlformats.org/officeDocument/2006/relationships/image" Target="../media/image88.svg"/><Relationship Id="rId8" Type="http://schemas.openxmlformats.org/officeDocument/2006/relationships/image" Target="../media/image51.png"/><Relationship Id="rId3" Type="http://schemas.openxmlformats.org/officeDocument/2006/relationships/image" Target="../media/image46.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svg"/><Relationship Id="rId33" Type="http://schemas.openxmlformats.org/officeDocument/2006/relationships/image" Target="../media/image75.png"/><Relationship Id="rId38" Type="http://schemas.openxmlformats.org/officeDocument/2006/relationships/image" Target="../media/image79.svg"/><Relationship Id="rId46" Type="http://schemas.microsoft.com/office/2007/relationships/hdphoto" Target="../media/hdphoto4.wdp"/><Relationship Id="rId20" Type="http://schemas.openxmlformats.org/officeDocument/2006/relationships/image" Target="../media/image63.png"/><Relationship Id="rId41" Type="http://schemas.openxmlformats.org/officeDocument/2006/relationships/image" Target="../media/image82.png"/><Relationship Id="rId1" Type="http://schemas.openxmlformats.org/officeDocument/2006/relationships/slideLayout" Target="../slideLayouts/slideLayout22.xml"/><Relationship Id="rId6"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70.xml"/><Relationship Id="rId4" Type="http://schemas.openxmlformats.org/officeDocument/2006/relationships/image" Target="../media/image91.png"/></Relationships>
</file>

<file path=ppt/slides/_rels/slide1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jpeg"/><Relationship Id="rId7" Type="http://schemas.openxmlformats.org/officeDocument/2006/relationships/image" Target="../media/image96.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4.png"/></Relationships>
</file>

<file path=ppt/slides/_rels/slide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01.png"/><Relationship Id="rId5" Type="http://schemas.openxmlformats.org/officeDocument/2006/relationships/image" Target="../media/image94.png"/><Relationship Id="rId4" Type="http://schemas.openxmlformats.org/officeDocument/2006/relationships/image" Target="../media/image100.jpeg"/></Relationships>
</file>

<file path=ppt/slides/_rels/slide19.xml.rels><?xml version="1.0" encoding="UTF-8" standalone="yes"?>
<Relationships xmlns="http://schemas.openxmlformats.org/package/2006/relationships"><Relationship Id="rId3" Type="http://schemas.openxmlformats.org/officeDocument/2006/relationships/hyperlink" Target="https://aka.ms/TrelentIgnite2022" TargetMode="External"/><Relationship Id="rId2" Type="http://schemas.openxmlformats.org/officeDocument/2006/relationships/notesSlide" Target="../notesSlides/notesSlide15.xml"/><Relationship Id="rId1" Type="http://schemas.openxmlformats.org/officeDocument/2006/relationships/slideLayout" Target="../slideLayouts/slideLayout124.xml"/><Relationship Id="rId5" Type="http://schemas.openxmlformats.org/officeDocument/2006/relationships/image" Target="../media/image103.jpeg"/><Relationship Id="rId4" Type="http://schemas.openxmlformats.org/officeDocument/2006/relationships/image" Target="../media/image10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26.xml"/></Relationships>
</file>

<file path=ppt/slides/_rels/slide21.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2.svg"/><Relationship Id="rId3" Type="http://schemas.microsoft.com/office/2018/10/relationships/comments" Target="../comments/modernComment_7FFFF13E_4B242E5B.xml"/><Relationship Id="rId7" Type="http://schemas.openxmlformats.org/officeDocument/2006/relationships/image" Target="../media/image107.png"/><Relationship Id="rId12"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4.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3.png"/></Relationships>
</file>

<file path=ppt/slides/_rels/slide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microsoft.com/office/2007/relationships/hdphoto" Target="../media/hdphoto5.wdp"/><Relationship Id="rId4" Type="http://schemas.openxmlformats.org/officeDocument/2006/relationships/image" Target="../media/image115.png"/></Relationships>
</file>

<file path=ppt/slides/_rels/slide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microsoft.com/office/2007/relationships/hdphoto" Target="../media/hdphoto5.wdp"/><Relationship Id="rId4" Type="http://schemas.openxmlformats.org/officeDocument/2006/relationships/image" Target="../media/image115.png"/></Relationships>
</file>

<file path=ppt/slides/_rels/slide2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118.gif"/><Relationship Id="rId4" Type="http://schemas.openxmlformats.org/officeDocument/2006/relationships/image" Target="../media/image117.png"/></Relationships>
</file>

<file path=ppt/slides/_rels/slide25.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jpeg"/><Relationship Id="rId7" Type="http://schemas.openxmlformats.org/officeDocument/2006/relationships/image" Target="../media/image123.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125.gif"/></Relationships>
</file>

<file path=ppt/slides/_rels/slide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126.g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2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5.xml"/><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782669"/>
            <a:ext cx="4923774" cy="861774"/>
          </a:xfrm>
        </p:spPr>
        <p:txBody>
          <a:bodyPr/>
          <a:lstStyle/>
          <a:p>
            <a:r>
              <a:rPr lang="en-US" altLang="zh-CN" sz="2800" dirty="0"/>
              <a:t>Azure </a:t>
            </a:r>
            <a:r>
              <a:rPr lang="en-US" altLang="zh-CN" sz="2800" dirty="0" err="1"/>
              <a:t>OpenAI</a:t>
            </a:r>
            <a:r>
              <a:rPr lang="en-US" altLang="zh-CN" sz="2800" dirty="0"/>
              <a:t> </a:t>
            </a:r>
            <a:br>
              <a:rPr lang="en-US" altLang="zh-CN" sz="2800" dirty="0"/>
            </a:br>
            <a:r>
              <a:rPr lang="zh-CN" altLang="en-US" sz="2800" dirty="0"/>
              <a:t>创新应用场景和案例</a:t>
            </a:r>
            <a:endParaRPr lang="en-US" sz="2800" dirty="0"/>
          </a:p>
        </p:txBody>
      </p:sp>
    </p:spTree>
    <p:extLst>
      <p:ext uri="{BB962C8B-B14F-4D97-AF65-F5344CB8AC3E}">
        <p14:creationId xmlns:p14="http://schemas.microsoft.com/office/powerpoint/2010/main" val="37941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5" y="553845"/>
            <a:ext cx="10501852"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a:latin typeface="Microsoft JhengHei Light" panose="020B0304030504040204" pitchFamily="34" charset="-120"/>
                <a:ea typeface="Microsoft JhengHei Light" panose="020B0304030504040204" pitchFamily="34" charset="-120"/>
              </a:rPr>
              <a:t>解题思路</a:t>
            </a:r>
            <a:r>
              <a:rPr lang="zh-CN" altLang="en-US" sz="3200">
                <a:latin typeface="Segoe UI" panose="020B0502040204020203" pitchFamily="34" charset="0"/>
                <a:ea typeface="Microsoft JhengHei Light" panose="020B0304030504040204" pitchFamily="34" charset="-120"/>
              </a:rPr>
              <a:t>❸</a:t>
            </a:r>
            <a:r>
              <a:rPr lang="zh-CN" altLang="en-US" sz="3200">
                <a:latin typeface="Microsoft JhengHei Light" panose="020B0304030504040204" pitchFamily="34" charset="-120"/>
                <a:ea typeface="Microsoft JhengHei Light" panose="020B0304030504040204" pitchFamily="34" charset="-120"/>
              </a:rPr>
              <a:t> </a:t>
            </a:r>
            <a:r>
              <a:rPr lang="en-US" altLang="zh-CN" sz="3200">
                <a:latin typeface="Microsoft JhengHei Light" panose="020B0304030504040204" pitchFamily="34" charset="-120"/>
                <a:ea typeface="Microsoft JhengHei Light" panose="020B0304030504040204" pitchFamily="34" charset="-120"/>
              </a:rPr>
              <a:t>- </a:t>
            </a:r>
            <a:r>
              <a:rPr lang="zh-CN" altLang="en-US" sz="3200">
                <a:latin typeface="Microsoft JhengHei Light" panose="020B0304030504040204" pitchFamily="34" charset="-120"/>
                <a:ea typeface="Microsoft JhengHei Light" panose="020B0304030504040204" pitchFamily="34" charset="-120"/>
              </a:rPr>
              <a:t>怎么应用到你的领域？ </a:t>
            </a:r>
            <a:r>
              <a:rPr lang="en-US" altLang="zh-CN" sz="3200">
                <a:latin typeface="Microsoft JhengHei Light" panose="020B0304030504040204" pitchFamily="34" charset="-120"/>
                <a:ea typeface="Microsoft JhengHei Light" panose="020B0304030504040204" pitchFamily="34" charset="-120"/>
              </a:rPr>
              <a:t>(Data Grounding)</a:t>
            </a:r>
            <a:endParaRPr lang="zh-CN" altLang="en-US" sz="3200">
              <a:latin typeface="Microsoft JhengHei Light" panose="020B0304030504040204" pitchFamily="34" charset="-120"/>
              <a:ea typeface="Microsoft JhengHei Light" panose="020B0304030504040204" pitchFamily="34" charset="-120"/>
            </a:endParaRPr>
          </a:p>
        </p:txBody>
      </p:sp>
      <p:sp>
        <p:nvSpPr>
          <p:cNvPr id="2" name="TextBox 1">
            <a:extLst>
              <a:ext uri="{FF2B5EF4-FFF2-40B4-BE49-F238E27FC236}">
                <a16:creationId xmlns:a16="http://schemas.microsoft.com/office/drawing/2014/main" id="{E33EB79B-2A43-1481-B782-820BADA5700C}"/>
              </a:ext>
            </a:extLst>
          </p:cNvPr>
          <p:cNvSpPr txBox="1"/>
          <p:nvPr/>
        </p:nvSpPr>
        <p:spPr>
          <a:xfrm>
            <a:off x="1068115" y="1626870"/>
            <a:ext cx="9645976" cy="338554"/>
          </a:xfrm>
          <a:prstGeom prst="rect">
            <a:avLst/>
          </a:prstGeom>
          <a:noFill/>
        </p:spPr>
        <p:txBody>
          <a:bodyPr wrap="square">
            <a:spAutoFit/>
          </a:bodyPr>
          <a:lstStyle/>
          <a:p>
            <a:pPr defTabSz="932742" fontAlgn="ctr">
              <a:spcBef>
                <a:spcPct val="0"/>
              </a:spcBef>
              <a:spcAft>
                <a:spcPts val="0"/>
              </a:spcAft>
            </a:pPr>
            <a:r>
              <a:rPr lang="en-US" altLang="zh-CN" sz="1600" spc="-50" dirty="0" err="1">
                <a:ln w="3175">
                  <a:noFill/>
                </a:ln>
                <a:latin typeface="Microsoft JhengHei Light" panose="020B0304030504040204" pitchFamily="34" charset="-120"/>
                <a:ea typeface="Microsoft JhengHei Light" panose="020B0304030504040204" pitchFamily="34" charset="-120"/>
                <a:cs typeface="Segoe UI" pitchFamily="34" charset="0"/>
              </a:rPr>
              <a:t>OpenAI</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的解决方案从来都不应是单独的，它在实际应用中需要</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结合多个其它服务构成完整方案</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p>
        </p:txBody>
      </p:sp>
      <p:sp>
        <p:nvSpPr>
          <p:cNvPr id="3" name="Title 1">
            <a:extLst>
              <a:ext uri="{FF2B5EF4-FFF2-40B4-BE49-F238E27FC236}">
                <a16:creationId xmlns:a16="http://schemas.microsoft.com/office/drawing/2014/main" id="{5D3A04BD-26BF-8D62-33ED-C4F5F0D22DA8}"/>
              </a:ext>
            </a:extLst>
          </p:cNvPr>
          <p:cNvSpPr txBox="1">
            <a:spLocks/>
          </p:cNvSpPr>
          <p:nvPr/>
        </p:nvSpPr>
        <p:spPr>
          <a:xfrm>
            <a:off x="1068115" y="2628304"/>
            <a:ext cx="6323285" cy="357187"/>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r>
              <a:rPr lang="zh-CN" altLang="en-US" sz="2400">
                <a:latin typeface="Microsoft JhengHei Light" panose="020B0304030504040204" pitchFamily="34" charset="-120"/>
                <a:ea typeface="Microsoft JhengHei Light" panose="020B0304030504040204" pitchFamily="34" charset="-120"/>
              </a:rPr>
              <a:t>常见的经典构成</a:t>
            </a:r>
          </a:p>
        </p:txBody>
      </p:sp>
      <p:sp>
        <p:nvSpPr>
          <p:cNvPr id="5" name="TextBox 4">
            <a:extLst>
              <a:ext uri="{FF2B5EF4-FFF2-40B4-BE49-F238E27FC236}">
                <a16:creationId xmlns:a16="http://schemas.microsoft.com/office/drawing/2014/main" id="{4D99C166-5A3F-7677-203B-1AE8AAC520A8}"/>
              </a:ext>
            </a:extLst>
          </p:cNvPr>
          <p:cNvSpPr txBox="1"/>
          <p:nvPr/>
        </p:nvSpPr>
        <p:spPr>
          <a:xfrm>
            <a:off x="1068115" y="3429000"/>
            <a:ext cx="10364329" cy="2308324"/>
          </a:xfrm>
          <a:prstGeom prst="rect">
            <a:avLst/>
          </a:prstGeom>
          <a:noFill/>
        </p:spPr>
        <p:txBody>
          <a:bodyPr wrap="square">
            <a:spAutoFit/>
          </a:bodyPr>
          <a:lstStyle/>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分类 </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 (Codex) + GPT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（根据不同场景，做不同处理）</a:t>
            </a:r>
          </a:p>
          <a:p>
            <a:pPr marL="342900" indent="-342900" defTabSz="932742" fontAlgn="ctr">
              <a:lnSpc>
                <a:spcPct val="150000"/>
              </a:lnSpc>
              <a:spcBef>
                <a:spcPct val="0"/>
              </a:spcBef>
              <a:spcAft>
                <a:spcPts val="0"/>
              </a:spcAft>
              <a:buFont typeface="+mj-lt"/>
              <a:buAutoNum type="arabicPeriod"/>
            </a:pP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Azur Bot + Embedding + Semantic Similarity + GPT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（经典</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KB/QA, Virtual Agent</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a:t>
            </a:r>
          </a:p>
          <a:p>
            <a:pPr marL="342900" indent="-342900" defTabSz="932742" fontAlgn="ctr">
              <a:lnSpc>
                <a:spcPct val="150000"/>
              </a:lnSpc>
              <a:spcBef>
                <a:spcPct val="0"/>
              </a:spcBef>
              <a:spcAft>
                <a:spcPts val="0"/>
              </a:spcAft>
              <a:buFont typeface="+mj-lt"/>
              <a:buAutoNum type="arabicPeriod"/>
            </a:pP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LUIS/CLU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提取</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intent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转对应</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prompt + GPT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意图分类，限制不相干内容扩散</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a:t>
            </a:r>
          </a:p>
          <a:p>
            <a:pPr marL="342900" indent="-342900" defTabSz="932742" fontAlgn="ctr">
              <a:lnSpc>
                <a:spcPct val="150000"/>
              </a:lnSpc>
              <a:spcBef>
                <a:spcPct val="0"/>
              </a:spcBef>
              <a:spcAft>
                <a:spcPts val="0"/>
              </a:spcAft>
              <a:buFont typeface="+mj-lt"/>
              <a:buAutoNum type="arabicPeriod"/>
            </a:pP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GPT</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提取</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NER + Search Expansion + GPT (KG search</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的加强版应用</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a:t>
            </a:r>
          </a:p>
          <a:p>
            <a:pPr marL="342900" indent="-342900" defTabSz="932742" fontAlgn="ctr">
              <a:lnSpc>
                <a:spcPct val="150000"/>
              </a:lnSpc>
              <a:spcBef>
                <a:spcPct val="0"/>
              </a:spcBef>
              <a:spcAft>
                <a:spcPts val="0"/>
              </a:spcAft>
              <a:buFont typeface="+mj-lt"/>
              <a:buAutoNum type="arabicPeriod"/>
            </a:pP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Meta-prompt engineering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定型文做整体指引 </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例如：总结对话，抽取大意</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 Call Center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合规检查</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a:t>
            </a:r>
          </a:p>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推荐场景新体验 </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(Search +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客户资料 作为 </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context + GPT )</a:t>
            </a:r>
          </a:p>
        </p:txBody>
      </p:sp>
    </p:spTree>
    <p:extLst>
      <p:ext uri="{BB962C8B-B14F-4D97-AF65-F5344CB8AC3E}">
        <p14:creationId xmlns:p14="http://schemas.microsoft.com/office/powerpoint/2010/main" val="18619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EBC81F0C-63D9-870D-010D-48DFF1E12919}"/>
              </a:ext>
              <a:ext uri="{C183D7F6-B498-43B3-948B-1728B52AA6E4}">
                <adec:decorative xmlns:adec="http://schemas.microsoft.com/office/drawing/2017/decorative" val="1"/>
              </a:ext>
            </a:extLst>
          </p:cNvPr>
          <p:cNvCxnSpPr>
            <a:cxnSpLocks/>
          </p:cNvCxnSpPr>
          <p:nvPr/>
        </p:nvCxnSpPr>
        <p:spPr>
          <a:xfrm>
            <a:off x="2171554" y="3810736"/>
            <a:ext cx="64445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7" name="Picture 6" descr="A picture containing vector graphics, clipart&#10;&#10;Description automatically generated">
            <a:extLst>
              <a:ext uri="{FF2B5EF4-FFF2-40B4-BE49-F238E27FC236}">
                <a16:creationId xmlns:a16="http://schemas.microsoft.com/office/drawing/2014/main" id="{AF71E28A-44C9-0BBD-627C-CDAAAEDC13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8407" y="2093506"/>
            <a:ext cx="466242" cy="466242"/>
          </a:xfrm>
          <a:prstGeom prst="rect">
            <a:avLst/>
          </a:prstGeom>
        </p:spPr>
      </p:pic>
      <p:sp>
        <p:nvSpPr>
          <p:cNvPr id="9" name="TextBox 8">
            <a:extLst>
              <a:ext uri="{FF2B5EF4-FFF2-40B4-BE49-F238E27FC236}">
                <a16:creationId xmlns:a16="http://schemas.microsoft.com/office/drawing/2014/main" id="{32B169D2-5CF8-CDCA-CB59-81C6A4E569DC}"/>
              </a:ext>
            </a:extLst>
          </p:cNvPr>
          <p:cNvSpPr txBox="1"/>
          <p:nvPr/>
        </p:nvSpPr>
        <p:spPr>
          <a:xfrm>
            <a:off x="10010915" y="4890902"/>
            <a:ext cx="96575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Power BI</a:t>
            </a:r>
          </a:p>
        </p:txBody>
      </p:sp>
      <p:pic>
        <p:nvPicPr>
          <p:cNvPr id="10" name="Picture 9" descr="Icon&#10;&#10;Description automatically generated">
            <a:extLst>
              <a:ext uri="{FF2B5EF4-FFF2-40B4-BE49-F238E27FC236}">
                <a16:creationId xmlns:a16="http://schemas.microsoft.com/office/drawing/2014/main" id="{45A4D34A-1DD8-667A-528F-C7A583605D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99351" y="2705916"/>
            <a:ext cx="419914" cy="419914"/>
          </a:xfrm>
          <a:prstGeom prst="rect">
            <a:avLst/>
          </a:prstGeom>
        </p:spPr>
      </p:pic>
      <p:sp>
        <p:nvSpPr>
          <p:cNvPr id="11" name="TextBox 10">
            <a:extLst>
              <a:ext uri="{FF2B5EF4-FFF2-40B4-BE49-F238E27FC236}">
                <a16:creationId xmlns:a16="http://schemas.microsoft.com/office/drawing/2014/main" id="{771EACC7-8631-0426-145C-D9822DB8F9E9}"/>
              </a:ext>
            </a:extLst>
          </p:cNvPr>
          <p:cNvSpPr txBox="1"/>
          <p:nvPr/>
        </p:nvSpPr>
        <p:spPr>
          <a:xfrm>
            <a:off x="9839466" y="3296502"/>
            <a:ext cx="1191125" cy="276999"/>
          </a:xfrm>
          <a:prstGeom prst="rect">
            <a:avLst/>
          </a:prstGeom>
          <a:noFill/>
        </p:spPr>
        <p:txBody>
          <a:bodyPr wrap="square" rtlCol="0">
            <a:spAutoFit/>
          </a:bodyPr>
          <a:lstStyle/>
          <a:p>
            <a:pPr lvl="0" algn="ctr">
              <a:defRPr/>
            </a:pPr>
            <a:r>
              <a:rPr lang="zh-CN" altLang="en-US" sz="1200" b="1">
                <a:solidFill>
                  <a:srgbClr val="FFFFFF"/>
                </a:solidFill>
                <a:latin typeface="微软雅黑" panose="020B0503020204020204" pitchFamily="34" charset="-122"/>
                <a:ea typeface="微软雅黑" panose="020B0503020204020204" pitchFamily="34" charset="-122"/>
              </a:rPr>
              <a:t>网页端应用</a:t>
            </a:r>
          </a:p>
        </p:txBody>
      </p:sp>
      <p:sp>
        <p:nvSpPr>
          <p:cNvPr id="12" name="Rectangle 11">
            <a:extLst>
              <a:ext uri="{FF2B5EF4-FFF2-40B4-BE49-F238E27FC236}">
                <a16:creationId xmlns:a16="http://schemas.microsoft.com/office/drawing/2014/main" id="{C05E7690-4C14-BA88-D4FF-CE93F058511B}"/>
              </a:ext>
              <a:ext uri="{C183D7F6-B498-43B3-948B-1728B52AA6E4}">
                <adec:decorative xmlns:adec="http://schemas.microsoft.com/office/drawing/2017/decorative" val="1"/>
              </a:ext>
            </a:extLst>
          </p:cNvPr>
          <p:cNvSpPr/>
          <p:nvPr/>
        </p:nvSpPr>
        <p:spPr>
          <a:xfrm>
            <a:off x="9785544" y="2547464"/>
            <a:ext cx="1191125" cy="2655946"/>
          </a:xfrm>
          <a:prstGeom prst="rect">
            <a:avLst/>
          </a:prstGeom>
          <a:noFill/>
          <a:ln>
            <a:solidFill>
              <a:schemeClr val="tx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13" name="Straight Arrow Connector 12">
            <a:extLst>
              <a:ext uri="{FF2B5EF4-FFF2-40B4-BE49-F238E27FC236}">
                <a16:creationId xmlns:a16="http://schemas.microsoft.com/office/drawing/2014/main" id="{84266CA7-7D3B-D7F8-F04A-F5B74F2DB032}"/>
              </a:ext>
              <a:ext uri="{C183D7F6-B498-43B3-948B-1728B52AA6E4}">
                <adec:decorative xmlns:adec="http://schemas.microsoft.com/office/drawing/2017/decorative" val="1"/>
              </a:ext>
            </a:extLst>
          </p:cNvPr>
          <p:cNvCxnSpPr>
            <a:cxnSpLocks/>
            <a:stCxn id="17" idx="3"/>
            <a:endCxn id="19" idx="1"/>
          </p:cNvCxnSpPr>
          <p:nvPr/>
        </p:nvCxnSpPr>
        <p:spPr>
          <a:xfrm>
            <a:off x="6043726" y="3862406"/>
            <a:ext cx="1539155" cy="1303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a:extLst>
              <a:ext uri="{FF2B5EF4-FFF2-40B4-BE49-F238E27FC236}">
                <a16:creationId xmlns:a16="http://schemas.microsoft.com/office/drawing/2014/main" id="{0CD373A3-AD50-53CB-D66E-B614B43AD094}"/>
              </a:ext>
              <a:ext uri="{C183D7F6-B498-43B3-948B-1728B52AA6E4}">
                <adec:decorative xmlns:adec="http://schemas.microsoft.com/office/drawing/2017/decorative" val="1"/>
              </a:ext>
            </a:extLst>
          </p:cNvPr>
          <p:cNvCxnSpPr>
            <a:cxnSpLocks/>
            <a:stCxn id="19" idx="3"/>
            <a:endCxn id="12" idx="1"/>
          </p:cNvCxnSpPr>
          <p:nvPr/>
        </p:nvCxnSpPr>
        <p:spPr>
          <a:xfrm flipV="1">
            <a:off x="8356622" y="3875437"/>
            <a:ext cx="1428922" cy="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a:extLst>
              <a:ext uri="{FF2B5EF4-FFF2-40B4-BE49-F238E27FC236}">
                <a16:creationId xmlns:a16="http://schemas.microsoft.com/office/drawing/2014/main" id="{43A14E35-D8A3-21A6-2259-CC84E49E7A71}"/>
              </a:ext>
              <a:ext uri="{C183D7F6-B498-43B3-948B-1728B52AA6E4}">
                <adec:decorative xmlns:adec="http://schemas.microsoft.com/office/drawing/2017/decorative" val="1"/>
              </a:ext>
            </a:extLst>
          </p:cNvPr>
          <p:cNvCxnSpPr>
            <a:cxnSpLocks/>
          </p:cNvCxnSpPr>
          <p:nvPr/>
        </p:nvCxnSpPr>
        <p:spPr>
          <a:xfrm flipV="1">
            <a:off x="7958347" y="2648624"/>
            <a:ext cx="7206" cy="72396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6" name="TextBox 15">
            <a:extLst>
              <a:ext uri="{FF2B5EF4-FFF2-40B4-BE49-F238E27FC236}">
                <a16:creationId xmlns:a16="http://schemas.microsoft.com/office/drawing/2014/main" id="{0D2E1C4A-D9A0-6A0C-8FB3-40480BFF752F}"/>
              </a:ext>
            </a:extLst>
          </p:cNvPr>
          <p:cNvSpPr txBox="1"/>
          <p:nvPr/>
        </p:nvSpPr>
        <p:spPr>
          <a:xfrm>
            <a:off x="7357340" y="1797229"/>
            <a:ext cx="1198773" cy="276999"/>
          </a:xfrm>
          <a:prstGeom prst="rect">
            <a:avLst/>
          </a:prstGeom>
          <a:noFill/>
        </p:spPr>
        <p:txBody>
          <a:bodyPr wrap="square" lIns="91440" tIns="45720" rIns="91440" bIns="45720" rtlCol="0" anchor="t">
            <a:spAutoFit/>
          </a:bodyPr>
          <a:lstStyle/>
          <a:p>
            <a:pPr lvl="0">
              <a:defRPr/>
            </a:pPr>
            <a:r>
              <a:rPr lang="en-US" altLang="zh-CN" sz="1200" b="1">
                <a:solidFill>
                  <a:srgbClr val="FFFFFF"/>
                </a:solidFill>
                <a:latin typeface="微软雅黑" panose="020B0503020204020204" pitchFamily="34" charset="-122"/>
                <a:ea typeface="微软雅黑" panose="020B0503020204020204" pitchFamily="34" charset="-122"/>
              </a:rPr>
              <a:t>Cosmos DB</a:t>
            </a:r>
            <a:endParaRPr lang="en-US" altLang="zh-CN">
              <a:solidFill>
                <a:srgbClr val="FFFFFF"/>
              </a:solidFill>
              <a:latin typeface="微软雅黑" panose="020B0503020204020204" pitchFamily="34" charset="-122"/>
              <a:ea typeface="微软雅黑" panose="020B0503020204020204" pitchFamily="34" charset="-122"/>
            </a:endParaRPr>
          </a:p>
        </p:txBody>
      </p:sp>
      <p:pic>
        <p:nvPicPr>
          <p:cNvPr id="17" name="Picture 16" descr="Icon&#10;&#10;Description automatically generated">
            <a:extLst>
              <a:ext uri="{FF2B5EF4-FFF2-40B4-BE49-F238E27FC236}">
                <a16:creationId xmlns:a16="http://schemas.microsoft.com/office/drawing/2014/main" id="{F857440D-08F0-EABC-C8DD-20960AA2E8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3840" y="3467463"/>
            <a:ext cx="789886" cy="789886"/>
          </a:xfrm>
          <a:prstGeom prst="rect">
            <a:avLst/>
          </a:prstGeom>
        </p:spPr>
      </p:pic>
      <p:pic>
        <p:nvPicPr>
          <p:cNvPr id="19" name="Picture 18" descr="Logo, icon&#10;&#10;Description automatically generated">
            <a:extLst>
              <a:ext uri="{FF2B5EF4-FFF2-40B4-BE49-F238E27FC236}">
                <a16:creationId xmlns:a16="http://schemas.microsoft.com/office/drawing/2014/main" id="{4C1055CA-291F-34B7-8054-595272D69C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2881" y="3488568"/>
            <a:ext cx="773741" cy="773741"/>
          </a:xfrm>
          <a:prstGeom prst="rect">
            <a:avLst/>
          </a:prstGeom>
        </p:spPr>
      </p:pic>
      <p:cxnSp>
        <p:nvCxnSpPr>
          <p:cNvPr id="20" name="Straight Arrow Connector 19">
            <a:extLst>
              <a:ext uri="{FF2B5EF4-FFF2-40B4-BE49-F238E27FC236}">
                <a16:creationId xmlns:a16="http://schemas.microsoft.com/office/drawing/2014/main" id="{29609E87-5969-BE3E-1144-1F525973601B}"/>
              </a:ext>
              <a:ext uri="{C183D7F6-B498-43B3-948B-1728B52AA6E4}">
                <adec:decorative xmlns:adec="http://schemas.microsoft.com/office/drawing/2017/decorative" val="1"/>
              </a:ext>
            </a:extLst>
          </p:cNvPr>
          <p:cNvCxnSpPr>
            <a:cxnSpLocks/>
          </p:cNvCxnSpPr>
          <p:nvPr/>
        </p:nvCxnSpPr>
        <p:spPr>
          <a:xfrm>
            <a:off x="7956727" y="4536478"/>
            <a:ext cx="0" cy="7029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42610187-681B-4FBB-FD43-0DC9C4F074CF}"/>
              </a:ext>
              <a:ext uri="{C183D7F6-B498-43B3-948B-1728B52AA6E4}">
                <adec:decorative xmlns:adec="http://schemas.microsoft.com/office/drawing/2017/decorative" val="1"/>
              </a:ext>
            </a:extLst>
          </p:cNvPr>
          <p:cNvSpPr/>
          <p:nvPr/>
        </p:nvSpPr>
        <p:spPr>
          <a:xfrm>
            <a:off x="1165956" y="2877775"/>
            <a:ext cx="2559131" cy="1969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3" name="TextBox 22">
            <a:extLst>
              <a:ext uri="{FF2B5EF4-FFF2-40B4-BE49-F238E27FC236}">
                <a16:creationId xmlns:a16="http://schemas.microsoft.com/office/drawing/2014/main" id="{6CE94E24-8D9D-7D1D-F2AE-0B137B9EEA9B}"/>
              </a:ext>
            </a:extLst>
          </p:cNvPr>
          <p:cNvSpPr txBox="1"/>
          <p:nvPr/>
        </p:nvSpPr>
        <p:spPr>
          <a:xfrm>
            <a:off x="4927619" y="4270382"/>
            <a:ext cx="1408596" cy="276999"/>
          </a:xfrm>
          <a:prstGeom prst="rect">
            <a:avLst/>
          </a:prstGeom>
          <a:noFill/>
        </p:spPr>
        <p:txBody>
          <a:bodyPr wrap="square" lIns="91440" tIns="45720" rIns="91440" bIns="45720" rtlCol="0" anchor="t">
            <a:spAutoFit/>
          </a:bodyPr>
          <a:lstStyle/>
          <a:p>
            <a:pPr lvl="0" algn="ctr">
              <a:defRPr/>
            </a:pPr>
            <a:r>
              <a:rPr lang="en-US" altLang="zh-CN" sz="1200" b="1">
                <a:solidFill>
                  <a:srgbClr val="FFFFFF"/>
                </a:solidFill>
                <a:latin typeface="微软雅黑" panose="020B0503020204020204" pitchFamily="34" charset="-122"/>
                <a:ea typeface="微软雅黑" panose="020B0503020204020204" pitchFamily="34" charset="-122"/>
              </a:rPr>
              <a:t>Azure </a:t>
            </a:r>
            <a:r>
              <a:rPr lang="zh-CN" altLang="en-US" sz="1200" b="1">
                <a:solidFill>
                  <a:srgbClr val="FFFFFF"/>
                </a:solidFill>
                <a:latin typeface="微软雅黑" panose="020B0503020204020204" pitchFamily="34" charset="-122"/>
                <a:ea typeface="微软雅黑" panose="020B0503020204020204" pitchFamily="34" charset="-122"/>
              </a:rPr>
              <a:t>认知搜索</a:t>
            </a:r>
            <a:endParaRPr lang="en-US" altLang="zh-CN">
              <a:solidFill>
                <a:srgbClr val="FFFFFF"/>
              </a:solidFill>
              <a:latin typeface="微软雅黑" panose="020B0503020204020204" pitchFamily="34" charset="-122"/>
              <a:ea typeface="微软雅黑" panose="020B0503020204020204" pitchFamily="34" charset="-122"/>
            </a:endParaRPr>
          </a:p>
        </p:txBody>
      </p:sp>
      <p:cxnSp>
        <p:nvCxnSpPr>
          <p:cNvPr id="25" name="Straight Arrow Connector 24">
            <a:extLst>
              <a:ext uri="{FF2B5EF4-FFF2-40B4-BE49-F238E27FC236}">
                <a16:creationId xmlns:a16="http://schemas.microsoft.com/office/drawing/2014/main" id="{37043A99-0195-F4B1-1795-95BA2F37B5EB}"/>
              </a:ext>
              <a:ext uri="{C183D7F6-B498-43B3-948B-1728B52AA6E4}">
                <adec:decorative xmlns:adec="http://schemas.microsoft.com/office/drawing/2017/decorative" val="1"/>
              </a:ext>
            </a:extLst>
          </p:cNvPr>
          <p:cNvCxnSpPr>
            <a:cxnSpLocks/>
            <a:stCxn id="21" idx="3"/>
            <a:endCxn id="17" idx="1"/>
          </p:cNvCxnSpPr>
          <p:nvPr/>
        </p:nvCxnSpPr>
        <p:spPr>
          <a:xfrm>
            <a:off x="3725087" y="3862405"/>
            <a:ext cx="1528753"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26" name="2F358329-2C19-4FBA-B51C-51CE75BE790F" descr="openai logo">
            <a:extLst>
              <a:ext uri="{FF2B5EF4-FFF2-40B4-BE49-F238E27FC236}">
                <a16:creationId xmlns:a16="http://schemas.microsoft.com/office/drawing/2014/main" id="{ECE05561-7BC0-7419-F1C8-C0B1DDC0145A}"/>
              </a:ext>
            </a:extLst>
          </p:cNvPr>
          <p:cNvPicPr>
            <a:picLocks noChangeAspect="1" noChangeArrowheads="1"/>
          </p:cNvPicPr>
          <p:nvPr/>
        </p:nvPicPr>
        <p:blipFill rotWithShape="1">
          <a:blip r:embed="rId7">
            <a:extLst>
              <a:ext uri="{96DAC541-7B7A-43D3-8B79-37D633B846F1}">
                <asvg:svgBlip xmlns:asvg="http://schemas.microsoft.com/office/drawing/2016/SVG/main" r:embed="rId8"/>
              </a:ext>
            </a:extLst>
          </a:blip>
          <a:srcRect l="-7183" r="-3331"/>
          <a:stretch/>
        </p:blipFill>
        <p:spPr bwMode="auto">
          <a:xfrm>
            <a:off x="7745312" y="5447343"/>
            <a:ext cx="508979" cy="46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679F5008-DB10-F3C3-9E67-70B8D66D9563}"/>
              </a:ext>
            </a:extLst>
          </p:cNvPr>
          <p:cNvSpPr txBox="1"/>
          <p:nvPr/>
        </p:nvSpPr>
        <p:spPr>
          <a:xfrm>
            <a:off x="7337030" y="6059152"/>
            <a:ext cx="1325541" cy="461665"/>
          </a:xfrm>
          <a:prstGeom prst="rect">
            <a:avLst/>
          </a:prstGeom>
          <a:noFill/>
        </p:spPr>
        <p:txBody>
          <a:bodyPr wrap="square" lIns="91440" tIns="45720" rIns="91440" bIns="45720" rtlCol="0" anchor="t">
            <a:spAutoFit/>
          </a:bodyPr>
          <a:lstStyle/>
          <a:p>
            <a:pPr lvl="0" algn="ctr">
              <a:defRPr/>
            </a:pPr>
            <a:r>
              <a:rPr lang="en-US" altLang="zh-CN" sz="1200" b="1">
                <a:solidFill>
                  <a:srgbClr val="FFFFFF"/>
                </a:solidFill>
                <a:latin typeface="微软雅黑" panose="020B0503020204020204" pitchFamily="34" charset="-122"/>
                <a:ea typeface="微软雅黑" panose="020B0503020204020204" pitchFamily="34" charset="-122"/>
              </a:rPr>
              <a:t>Azure </a:t>
            </a:r>
            <a:r>
              <a:rPr lang="en-US" altLang="zh-CN" sz="1200" b="1" err="1">
                <a:solidFill>
                  <a:srgbClr val="FFFFFF"/>
                </a:solidFill>
                <a:latin typeface="微软雅黑" panose="020B0503020204020204" pitchFamily="34" charset="-122"/>
                <a:ea typeface="微软雅黑" panose="020B0503020204020204" pitchFamily="34" charset="-122"/>
              </a:rPr>
              <a:t>OpenAI</a:t>
            </a:r>
            <a:r>
              <a:rPr lang="en-US" altLang="zh-CN" sz="1200" b="1">
                <a:solidFill>
                  <a:srgbClr val="FFFFFF"/>
                </a:solidFill>
                <a:latin typeface="微软雅黑" panose="020B0503020204020204" pitchFamily="34" charset="-122"/>
                <a:ea typeface="微软雅黑" panose="020B0503020204020204" pitchFamily="34" charset="-122"/>
              </a:rPr>
              <a:t> </a:t>
            </a:r>
            <a:r>
              <a:rPr lang="zh-CN" altLang="en-US" sz="1200" b="1">
                <a:solidFill>
                  <a:srgbClr val="FFFFFF"/>
                </a:solidFill>
                <a:latin typeface="微软雅黑" panose="020B0503020204020204" pitchFamily="34" charset="-122"/>
                <a:ea typeface="微软雅黑" panose="020B0503020204020204" pitchFamily="34" charset="-122"/>
              </a:rPr>
              <a:t>服务</a:t>
            </a:r>
            <a:endParaRPr lang="en-US" altLang="zh-CN">
              <a:solidFill>
                <a:srgbClr val="FFFFFF"/>
              </a:solidFill>
              <a:latin typeface="微软雅黑" panose="020B0503020204020204" pitchFamily="34" charset="-122"/>
              <a:ea typeface="微软雅黑" panose="020B0503020204020204" pitchFamily="34" charset="-122"/>
            </a:endParaRPr>
          </a:p>
        </p:txBody>
      </p:sp>
      <p:pic>
        <p:nvPicPr>
          <p:cNvPr id="29" name="Graphic 28" descr="Form Recognizer graphic">
            <a:extLst>
              <a:ext uri="{FF2B5EF4-FFF2-40B4-BE49-F238E27FC236}">
                <a16:creationId xmlns:a16="http://schemas.microsoft.com/office/drawing/2014/main" id="{CBC24FAA-9D10-F5E6-DFE1-4F46C1037B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73849" y="3481901"/>
            <a:ext cx="585466" cy="585466"/>
          </a:xfrm>
          <a:prstGeom prst="rect">
            <a:avLst/>
          </a:prstGeom>
        </p:spPr>
      </p:pic>
      <p:sp>
        <p:nvSpPr>
          <p:cNvPr id="30" name="TextBox 29">
            <a:extLst>
              <a:ext uri="{FF2B5EF4-FFF2-40B4-BE49-F238E27FC236}">
                <a16:creationId xmlns:a16="http://schemas.microsoft.com/office/drawing/2014/main" id="{7A739698-AD89-5C08-3FC6-E11636B04465}"/>
              </a:ext>
            </a:extLst>
          </p:cNvPr>
          <p:cNvSpPr txBox="1"/>
          <p:nvPr/>
        </p:nvSpPr>
        <p:spPr>
          <a:xfrm>
            <a:off x="2668805" y="4201826"/>
            <a:ext cx="1083243" cy="461665"/>
          </a:xfrm>
          <a:prstGeom prst="rect">
            <a:avLst/>
          </a:prstGeom>
          <a:noFill/>
        </p:spPr>
        <p:txBody>
          <a:bodyPr wrap="square" lIns="91440" tIns="45720" rIns="91440" bIns="45720" rtlCol="0" anchor="t">
            <a:spAutoFit/>
          </a:bodyPr>
          <a:lstStyle/>
          <a:p>
            <a:pPr lvl="0">
              <a:defRPr/>
            </a:pPr>
            <a:r>
              <a:rPr lang="en-US" altLang="zh-CN" sz="1200" b="1">
                <a:solidFill>
                  <a:srgbClr val="FFFFFF"/>
                </a:solidFill>
                <a:latin typeface="微软雅黑" panose="020B0503020204020204" pitchFamily="34" charset="-122"/>
                <a:ea typeface="微软雅黑" panose="020B0503020204020204" pitchFamily="34" charset="-122"/>
              </a:rPr>
              <a:t>Azure </a:t>
            </a:r>
            <a:r>
              <a:rPr lang="zh-CN" altLang="en-US" sz="1200" b="1">
                <a:solidFill>
                  <a:srgbClr val="FFFFFF"/>
                </a:solidFill>
                <a:latin typeface="微软雅黑" panose="020B0503020204020204" pitchFamily="34" charset="-122"/>
                <a:ea typeface="微软雅黑" panose="020B0503020204020204" pitchFamily="34" charset="-122"/>
              </a:rPr>
              <a:t>表单识别器</a:t>
            </a:r>
            <a:endParaRPr lang="en-US" altLang="zh-CN">
              <a:solidFill>
                <a:srgbClr val="FFFFFF"/>
              </a:solidFill>
              <a:latin typeface="微软雅黑" panose="020B0503020204020204" pitchFamily="34" charset="-122"/>
              <a:ea typeface="微软雅黑" panose="020B0503020204020204" pitchFamily="34" charset="-122"/>
            </a:endParaRPr>
          </a:p>
        </p:txBody>
      </p:sp>
      <p:pic>
        <p:nvPicPr>
          <p:cNvPr id="36" name="Graphic 35" descr="Graphic of documents">
            <a:extLst>
              <a:ext uri="{FF2B5EF4-FFF2-40B4-BE49-F238E27FC236}">
                <a16:creationId xmlns:a16="http://schemas.microsoft.com/office/drawing/2014/main" id="{1E190FE1-0502-9008-AE70-707F7278DDA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84971" y="3525427"/>
            <a:ext cx="585466" cy="585466"/>
          </a:xfrm>
          <a:prstGeom prst="rect">
            <a:avLst/>
          </a:prstGeom>
        </p:spPr>
      </p:pic>
      <p:sp>
        <p:nvSpPr>
          <p:cNvPr id="37" name="TextBox 36">
            <a:extLst>
              <a:ext uri="{FF2B5EF4-FFF2-40B4-BE49-F238E27FC236}">
                <a16:creationId xmlns:a16="http://schemas.microsoft.com/office/drawing/2014/main" id="{473BBCFD-5499-3DAA-C14F-10AF690B6718}"/>
              </a:ext>
            </a:extLst>
          </p:cNvPr>
          <p:cNvSpPr txBox="1"/>
          <p:nvPr/>
        </p:nvSpPr>
        <p:spPr>
          <a:xfrm>
            <a:off x="1401180" y="4191455"/>
            <a:ext cx="984766"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文档</a:t>
            </a:r>
            <a:endParaRPr kumimoji="0" lang="en-US" sz="18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 name="Title 8">
            <a:extLst>
              <a:ext uri="{FF2B5EF4-FFF2-40B4-BE49-F238E27FC236}">
                <a16:creationId xmlns:a16="http://schemas.microsoft.com/office/drawing/2014/main" id="{88DEB099-75A3-FC5D-92DC-BEF47BCC772B}"/>
              </a:ext>
            </a:extLst>
          </p:cNvPr>
          <p:cNvSpPr>
            <a:spLocks noGrp="1"/>
          </p:cNvSpPr>
          <p:nvPr>
            <p:ph type="title"/>
          </p:nvPr>
        </p:nvSpPr>
        <p:spPr>
          <a:xfrm>
            <a:off x="1625275" y="568015"/>
            <a:ext cx="9256502" cy="430887"/>
          </a:xfrm>
        </p:spPr>
        <p:txBody>
          <a:bodyPr/>
          <a:lstStyle/>
          <a:p>
            <a:r>
              <a:rPr lang="zh-CN" altLang="en-US" sz="2800" b="1">
                <a:latin typeface="微软雅黑" panose="020B0503020204020204" pitchFamily="34" charset="-122"/>
                <a:ea typeface="微软雅黑" panose="020B0503020204020204" pitchFamily="34" charset="-122"/>
              </a:rPr>
              <a:t>文件处理自动化</a:t>
            </a:r>
          </a:p>
        </p:txBody>
      </p:sp>
      <p:sp>
        <p:nvSpPr>
          <p:cNvPr id="18" name="Content Placeholder 13">
            <a:extLst>
              <a:ext uri="{FF2B5EF4-FFF2-40B4-BE49-F238E27FC236}">
                <a16:creationId xmlns:a16="http://schemas.microsoft.com/office/drawing/2014/main" id="{2EC70B28-EE32-1A87-E0DC-564CC6A532D3}"/>
              </a:ext>
            </a:extLst>
          </p:cNvPr>
          <p:cNvSpPr txBox="1">
            <a:spLocks/>
          </p:cNvSpPr>
          <p:nvPr/>
        </p:nvSpPr>
        <p:spPr>
          <a:xfrm>
            <a:off x="3372260" y="988589"/>
            <a:ext cx="5927909" cy="498598"/>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zh-CN" altLang="en-US" sz="1800">
                <a:solidFill>
                  <a:schemeClr val="tx1"/>
                </a:solidFill>
                <a:latin typeface="微软雅黑" panose="020B0503020204020204" pitchFamily="34" charset="-122"/>
                <a:ea typeface="微软雅黑" panose="020B0503020204020204" pitchFamily="34" charset="-122"/>
              </a:rPr>
              <a:t>从文档中提取丰富的见解并进行总结</a:t>
            </a:r>
            <a:endParaRPr lang="en-US" sz="2800">
              <a:solidFill>
                <a:schemeClr val="tx1"/>
              </a:solidFill>
              <a:latin typeface="微软雅黑" panose="020B0503020204020204" pitchFamily="34" charset="-122"/>
              <a:ea typeface="微软雅黑" panose="020B0503020204020204" pitchFamily="34" charset="-122"/>
            </a:endParaRPr>
          </a:p>
        </p:txBody>
      </p:sp>
      <p:pic>
        <p:nvPicPr>
          <p:cNvPr id="4" name="Graphic 3" descr="power bi icon">
            <a:extLst>
              <a:ext uri="{FF2B5EF4-FFF2-40B4-BE49-F238E27FC236}">
                <a16:creationId xmlns:a16="http://schemas.microsoft.com/office/drawing/2014/main" id="{180749BE-8C39-7704-9427-209FC561A2A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56927" y="4389835"/>
            <a:ext cx="457200" cy="457200"/>
          </a:xfrm>
          <a:prstGeom prst="rect">
            <a:avLst/>
          </a:prstGeom>
        </p:spPr>
      </p:pic>
      <p:sp>
        <p:nvSpPr>
          <p:cNvPr id="2" name="TextBox 21">
            <a:extLst>
              <a:ext uri="{FF2B5EF4-FFF2-40B4-BE49-F238E27FC236}">
                <a16:creationId xmlns:a16="http://schemas.microsoft.com/office/drawing/2014/main" id="{6852EE07-E99B-CE6F-B92D-714C0A0C79E3}"/>
              </a:ext>
            </a:extLst>
          </p:cNvPr>
          <p:cNvSpPr txBox="1"/>
          <p:nvPr/>
        </p:nvSpPr>
        <p:spPr>
          <a:xfrm>
            <a:off x="1677704" y="2569566"/>
            <a:ext cx="1734022"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PDF OCR </a:t>
            </a:r>
            <a:r>
              <a:rPr kumimoji="0" lang="zh-CN" altLang="en-US" sz="1200" b="1" i="0" u="none" strike="noStrike" kern="1200" cap="none" spc="0" normalizeH="0" baseline="0" noProof="0">
                <a:ln>
                  <a:noFill/>
                </a:ln>
                <a:solidFill>
                  <a:srgbClr val="FFFFFF"/>
                </a:solidFill>
                <a:effectLst/>
                <a:uLnTx/>
                <a:uFillTx/>
                <a:latin typeface="Segoe UI"/>
                <a:ea typeface="+mn-ea"/>
                <a:cs typeface="+mn-cs"/>
              </a:rPr>
              <a:t>路径</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344461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7E83984-F417-4039-826F-1685814DB0C9}"/>
              </a:ext>
            </a:extLst>
          </p:cNvPr>
          <p:cNvSpPr>
            <a:spLocks noGrp="1"/>
          </p:cNvSpPr>
          <p:nvPr>
            <p:ph type="title"/>
          </p:nvPr>
        </p:nvSpPr>
        <p:spPr>
          <a:xfrm>
            <a:off x="1625275" y="568015"/>
            <a:ext cx="9256502" cy="482233"/>
          </a:xfrm>
        </p:spPr>
        <p:txBody>
          <a:bodyPr/>
          <a:lstStyle/>
          <a:p>
            <a:pPr algn="ctr"/>
            <a:r>
              <a:rPr lang="zh-CN" altLang="en-US" sz="2800" b="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使用 </a:t>
            </a:r>
            <a:r>
              <a:rPr lang="en-US" sz="2800" b="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Speech API </a:t>
            </a:r>
            <a:r>
              <a:rPr lang="zh-CN" altLang="en-US" sz="2800" b="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和 </a:t>
            </a:r>
            <a:r>
              <a:rPr lang="en-US" sz="2800" b="1" err="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OpenAI</a:t>
            </a:r>
            <a:r>
              <a:rPr lang="en-US" sz="2800" b="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 </a:t>
            </a:r>
            <a:r>
              <a:rPr lang="zh-CN" altLang="en-US" sz="2800" b="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对呼叫中心进行分析</a:t>
            </a:r>
            <a:endParaRPr lang="en-US">
              <a:latin typeface="微软雅黑" panose="020B0503020204020204" pitchFamily="34" charset="-122"/>
              <a:ea typeface="微软雅黑" panose="020B0503020204020204" pitchFamily="34" charset="-122"/>
            </a:endParaRPr>
          </a:p>
        </p:txBody>
      </p:sp>
      <p:sp>
        <p:nvSpPr>
          <p:cNvPr id="14" name="Content Placeholder 13">
            <a:extLst>
              <a:ext uri="{FF2B5EF4-FFF2-40B4-BE49-F238E27FC236}">
                <a16:creationId xmlns:a16="http://schemas.microsoft.com/office/drawing/2014/main" id="{16257738-87A4-46C5-9977-3BE8250EBF10}"/>
              </a:ext>
            </a:extLst>
          </p:cNvPr>
          <p:cNvSpPr>
            <a:spLocks noGrp="1"/>
          </p:cNvSpPr>
          <p:nvPr>
            <p:ph sz="quarter" idx="10"/>
          </p:nvPr>
        </p:nvSpPr>
        <p:spPr>
          <a:xfrm>
            <a:off x="3730067" y="1015570"/>
            <a:ext cx="4595116" cy="249299"/>
          </a:xfrm>
        </p:spPr>
        <p:txBody>
          <a:bodyPr/>
          <a:lstStyle/>
          <a:p>
            <a:pPr algn="ctr"/>
            <a:r>
              <a:rPr lang="zh-CN" altLang="en-US" sz="1800" spc="-50">
                <a:ln w="3175">
                  <a:noFill/>
                </a:ln>
                <a:solidFill>
                  <a:srgbClr val="FFFFFF"/>
                </a:solidFill>
                <a:latin typeface="微软雅黑" panose="020B0503020204020204" pitchFamily="34" charset="-122"/>
                <a:ea typeface="微软雅黑" panose="020B0503020204020204" pitchFamily="34" charset="-122"/>
                <a:cs typeface="Segoe UI" pitchFamily="34" charset="0"/>
              </a:rPr>
              <a:t>从电话记录中提取大量见解</a:t>
            </a:r>
            <a:endParaRPr lang="en-US" sz="2800">
              <a:latin typeface="微软雅黑" panose="020B0503020204020204" pitchFamily="34" charset="-122"/>
              <a:ea typeface="微软雅黑" panose="020B0503020204020204" pitchFamily="34" charset="-122"/>
            </a:endParaRPr>
          </a:p>
        </p:txBody>
      </p:sp>
      <p:grpSp>
        <p:nvGrpSpPr>
          <p:cNvPr id="94" name="Group 93" descr="Diagram showing Telephony Ingestion &amp; Analysis Technical Overview where Caller and Call-Center Agent are interconnected with Person-to-Person Conversation. Caller is connected with Telephony Server through PBX and Telephony Server is connected with Call-Center Agent as well as SIP/RTP processor which is further connected with Intelligent Transcription Service through Captured Conversation. Intelligent Transcription Service contains Speech-to-Text, Text Analytics and Azure Cognitive Services - Speech &amp; Language. Intelligent Transcription Service is further connected to Insights having Conversation Trends &amp; Insight (Azure Synapse Analytics).">
            <a:extLst>
              <a:ext uri="{FF2B5EF4-FFF2-40B4-BE49-F238E27FC236}">
                <a16:creationId xmlns:a16="http://schemas.microsoft.com/office/drawing/2014/main" id="{AFE091E0-2DD4-48A2-9645-B1CC6C69E709}"/>
              </a:ext>
              <a:ext uri="{C183D7F6-B498-43B3-948B-1728B52AA6E4}">
                <adec:decorative xmlns:adec="http://schemas.microsoft.com/office/drawing/2017/decorative" val="0"/>
              </a:ext>
            </a:extLst>
          </p:cNvPr>
          <p:cNvGrpSpPr/>
          <p:nvPr/>
        </p:nvGrpSpPr>
        <p:grpSpPr>
          <a:xfrm>
            <a:off x="774766" y="4155308"/>
            <a:ext cx="1566837" cy="802731"/>
            <a:chOff x="3294179" y="5538736"/>
            <a:chExt cx="1566837" cy="802731"/>
          </a:xfrm>
        </p:grpSpPr>
        <p:sp>
          <p:nvSpPr>
            <p:cNvPr id="95" name="TextBox 94">
              <a:extLst>
                <a:ext uri="{FF2B5EF4-FFF2-40B4-BE49-F238E27FC236}">
                  <a16:creationId xmlns:a16="http://schemas.microsoft.com/office/drawing/2014/main" id="{EBF746FA-5FB8-4C58-B8BD-2158FD56BCCD}"/>
                </a:ext>
                <a:ext uri="{C183D7F6-B498-43B3-948B-1728B52AA6E4}">
                  <adec:decorative xmlns:adec="http://schemas.microsoft.com/office/drawing/2017/decorative" val="1"/>
                </a:ext>
              </a:extLst>
            </p:cNvPr>
            <p:cNvSpPr txBox="1"/>
            <p:nvPr/>
          </p:nvSpPr>
          <p:spPr>
            <a:xfrm>
              <a:off x="3294179" y="6056581"/>
              <a:ext cx="1566837" cy="284886"/>
            </a:xfrm>
            <a:prstGeom prst="rect">
              <a:avLst/>
            </a:prstGeom>
            <a:noFill/>
          </p:spPr>
          <p:txBody>
            <a:bodyPr wrap="square" rtlCol="0">
              <a:spAutoFit/>
            </a:bodyPr>
            <a:lstStyle/>
            <a:p>
              <a:pPr lvl="0" algn="ctr">
                <a:lnSpc>
                  <a:spcPts val="1700"/>
                </a:lnSpc>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呼叫中心代理</a:t>
              </a:r>
              <a:endParaRPr kumimoji="0" lang="en-CA"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nvGrpSpPr>
            <p:cNvPr id="96" name="assistance" descr="assistance, person">
              <a:extLst>
                <a:ext uri="{FF2B5EF4-FFF2-40B4-BE49-F238E27FC236}">
                  <a16:creationId xmlns:a16="http://schemas.microsoft.com/office/drawing/2014/main" id="{D940B931-C197-49D8-B5A8-4B99D697B410}"/>
                </a:ext>
              </a:extLst>
            </p:cNvPr>
            <p:cNvGrpSpPr/>
            <p:nvPr/>
          </p:nvGrpSpPr>
          <p:grpSpPr>
            <a:xfrm>
              <a:off x="3832132" y="5538736"/>
              <a:ext cx="419844" cy="492680"/>
              <a:chOff x="1674793" y="3086100"/>
              <a:chExt cx="302990" cy="340344"/>
            </a:xfrm>
          </p:grpSpPr>
          <p:grpSp>
            <p:nvGrpSpPr>
              <p:cNvPr id="97" name="Group 96">
                <a:extLst>
                  <a:ext uri="{FF2B5EF4-FFF2-40B4-BE49-F238E27FC236}">
                    <a16:creationId xmlns:a16="http://schemas.microsoft.com/office/drawing/2014/main" id="{1D2FC644-3F8B-40FC-BC6C-EA9AC87CF9B0}"/>
                  </a:ext>
                </a:extLst>
              </p:cNvPr>
              <p:cNvGrpSpPr/>
              <p:nvPr/>
            </p:nvGrpSpPr>
            <p:grpSpPr>
              <a:xfrm>
                <a:off x="1674793" y="3086100"/>
                <a:ext cx="302990" cy="340344"/>
                <a:chOff x="4666301" y="3313048"/>
                <a:chExt cx="193675" cy="217553"/>
              </a:xfrm>
            </p:grpSpPr>
            <p:sp>
              <p:nvSpPr>
                <p:cNvPr id="99" name="Freeform 41">
                  <a:extLst>
                    <a:ext uri="{FF2B5EF4-FFF2-40B4-BE49-F238E27FC236}">
                      <a16:creationId xmlns:a16="http://schemas.microsoft.com/office/drawing/2014/main" id="{9128894A-516C-4F4B-A591-8540316130E0}"/>
                    </a:ext>
                    <a:ext uri="{C183D7F6-B498-43B3-948B-1728B52AA6E4}">
                      <adec:decorative xmlns:adec="http://schemas.microsoft.com/office/drawing/2017/decorative" val="1"/>
                    </a:ext>
                  </a:extLst>
                </p:cNvPr>
                <p:cNvSpPr>
                  <a:spLocks/>
                </p:cNvSpPr>
                <p:nvPr/>
              </p:nvSpPr>
              <p:spPr bwMode="auto">
                <a:xfrm>
                  <a:off x="4666301" y="3433763"/>
                  <a:ext cx="193675" cy="96838"/>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100" name="Oval 42">
                  <a:extLst>
                    <a:ext uri="{FF2B5EF4-FFF2-40B4-BE49-F238E27FC236}">
                      <a16:creationId xmlns:a16="http://schemas.microsoft.com/office/drawing/2014/main" id="{F3AEFC90-3BB6-41E5-B558-807493EA1D46}"/>
                    </a:ext>
                    <a:ext uri="{C183D7F6-B498-43B3-948B-1728B52AA6E4}">
                      <adec:decorative xmlns:adec="http://schemas.microsoft.com/office/drawing/2017/decorative" val="1"/>
                    </a:ext>
                  </a:extLst>
                </p:cNvPr>
                <p:cNvSpPr>
                  <a:spLocks noChangeArrowheads="1"/>
                </p:cNvSpPr>
                <p:nvPr/>
              </p:nvSpPr>
              <p:spPr bwMode="auto">
                <a:xfrm>
                  <a:off x="4706939" y="3313048"/>
                  <a:ext cx="110813" cy="1087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grpSp>
          <p:sp>
            <p:nvSpPr>
              <p:cNvPr id="98" name="Freeform 71">
                <a:extLst>
                  <a:ext uri="{FF2B5EF4-FFF2-40B4-BE49-F238E27FC236}">
                    <a16:creationId xmlns:a16="http://schemas.microsoft.com/office/drawing/2014/main" id="{95F074B3-BD06-4CFE-9254-0F56834B8139}"/>
                  </a:ext>
                  <a:ext uri="{C183D7F6-B498-43B3-948B-1728B52AA6E4}">
                    <adec:decorative xmlns:adec="http://schemas.microsoft.com/office/drawing/2017/decorative" val="1"/>
                  </a:ext>
                </a:extLst>
              </p:cNvPr>
              <p:cNvSpPr>
                <a:spLocks/>
              </p:cNvSpPr>
              <p:nvPr/>
            </p:nvSpPr>
            <p:spPr bwMode="auto">
              <a:xfrm>
                <a:off x="1799806" y="3160763"/>
                <a:ext cx="123255" cy="81267"/>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50E6FF"/>
              </a:solidFill>
              <a:ln w="15875" cap="flat">
                <a:noFill/>
                <a:prstDash val="solid"/>
                <a:miter lim="800000"/>
                <a:headEnd/>
                <a:tailEnd/>
              </a:ln>
            </p:spPr>
            <p:txBody>
              <a:bodyPr vert="horz" wrap="square" lIns="89606" tIns="44803" rIns="89606" bIns="44803"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grpSp>
        <p:nvGrpSpPr>
          <p:cNvPr id="5" name="Group 4">
            <a:extLst>
              <a:ext uri="{FF2B5EF4-FFF2-40B4-BE49-F238E27FC236}">
                <a16:creationId xmlns:a16="http://schemas.microsoft.com/office/drawing/2014/main" id="{22E977F0-41F0-4B9C-9719-E066B2D53169}"/>
              </a:ext>
              <a:ext uri="{C183D7F6-B498-43B3-948B-1728B52AA6E4}">
                <adec:decorative xmlns:adec="http://schemas.microsoft.com/office/drawing/2017/decorative" val="1"/>
              </a:ext>
            </a:extLst>
          </p:cNvPr>
          <p:cNvGrpSpPr/>
          <p:nvPr/>
        </p:nvGrpSpPr>
        <p:grpSpPr>
          <a:xfrm>
            <a:off x="389884" y="2882102"/>
            <a:ext cx="1136326" cy="1181660"/>
            <a:chOff x="467693" y="2762747"/>
            <a:chExt cx="1136326" cy="1181660"/>
          </a:xfrm>
        </p:grpSpPr>
        <p:sp>
          <p:nvSpPr>
            <p:cNvPr id="92" name="TextBox 91">
              <a:extLst>
                <a:ext uri="{FF2B5EF4-FFF2-40B4-BE49-F238E27FC236}">
                  <a16:creationId xmlns:a16="http://schemas.microsoft.com/office/drawing/2014/main" id="{C7C7A262-6D46-4408-AE22-294FEC9EA902}"/>
                </a:ext>
                <a:ext uri="{C183D7F6-B498-43B3-948B-1728B52AA6E4}">
                  <adec:decorative xmlns:adec="http://schemas.microsoft.com/office/drawing/2017/decorative" val="1"/>
                </a:ext>
              </a:extLst>
            </p:cNvPr>
            <p:cNvSpPr txBox="1"/>
            <p:nvPr/>
          </p:nvSpPr>
          <p:spPr>
            <a:xfrm>
              <a:off x="467693" y="3156447"/>
              <a:ext cx="954107" cy="707886"/>
            </a:xfrm>
            <a:prstGeom prst="rect">
              <a:avLst/>
            </a:prstGeom>
            <a:noFill/>
          </p:spPr>
          <p:txBody>
            <a:bodyPr wrap="none" rtlCol="0">
              <a:spAutoFit/>
            </a:bodyPr>
            <a:lstStyle/>
            <a:p>
              <a:pPr lvl="0" algn="ctr">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人与人之间的</a:t>
              </a:r>
            </a:p>
            <a:p>
              <a:pPr lvl="0" algn="ctr">
                <a:defRPr/>
              </a:pPr>
              <a:endPar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a:p>
              <a:pPr lvl="0" algn="ctr">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交谈</a:t>
              </a:r>
            </a:p>
            <a:p>
              <a:pPr lvl="0" algn="ctr">
                <a:defRPr/>
              </a:pPr>
              <a:endPar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p:txBody>
        </p:sp>
        <p:cxnSp>
          <p:nvCxnSpPr>
            <p:cNvPr id="102" name="Straight Arrow Connector 101">
              <a:extLst>
                <a:ext uri="{FF2B5EF4-FFF2-40B4-BE49-F238E27FC236}">
                  <a16:creationId xmlns:a16="http://schemas.microsoft.com/office/drawing/2014/main" id="{8AB91ADC-A8FE-404B-B337-0946B2BBE2A7}"/>
                </a:ext>
                <a:ext uri="{C183D7F6-B498-43B3-948B-1728B52AA6E4}">
                  <adec:decorative xmlns:adec="http://schemas.microsoft.com/office/drawing/2017/decorative" val="1"/>
                </a:ext>
              </a:extLst>
            </p:cNvPr>
            <p:cNvCxnSpPr>
              <a:cxnSpLocks/>
            </p:cNvCxnSpPr>
            <p:nvPr/>
          </p:nvCxnSpPr>
          <p:spPr>
            <a:xfrm>
              <a:off x="1604019" y="2762747"/>
              <a:ext cx="0" cy="1181660"/>
            </a:xfrm>
            <a:prstGeom prst="straightConnector1">
              <a:avLst/>
            </a:prstGeom>
            <a:ln w="12700">
              <a:solidFill>
                <a:schemeClr val="bg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83E1016F-217B-4942-88DC-2DCA699A7991}"/>
              </a:ext>
              <a:ext uri="{C183D7F6-B498-43B3-948B-1728B52AA6E4}">
                <adec:decorative xmlns:adec="http://schemas.microsoft.com/office/drawing/2017/decorative" val="1"/>
              </a:ext>
            </a:extLst>
          </p:cNvPr>
          <p:cNvCxnSpPr>
            <a:cxnSpLocks/>
          </p:cNvCxnSpPr>
          <p:nvPr/>
        </p:nvCxnSpPr>
        <p:spPr>
          <a:xfrm rot="10800000" flipH="1">
            <a:off x="4779029" y="3651055"/>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DDC53DE-E890-4B04-9A43-76EC1BEB9AFB}"/>
              </a:ext>
              <a:ext uri="{C183D7F6-B498-43B3-948B-1728B52AA6E4}">
                <adec:decorative xmlns:adec="http://schemas.microsoft.com/office/drawing/2017/decorative" val="1"/>
              </a:ext>
            </a:extLst>
          </p:cNvPr>
          <p:cNvCxnSpPr>
            <a:cxnSpLocks/>
          </p:cNvCxnSpPr>
          <p:nvPr/>
        </p:nvCxnSpPr>
        <p:spPr>
          <a:xfrm flipV="1">
            <a:off x="8217877" y="2882102"/>
            <a:ext cx="884032" cy="68803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1064724C-A09C-41D7-9555-9D1E0A14CBE6}"/>
              </a:ext>
              <a:ext uri="{C183D7F6-B498-43B3-948B-1728B52AA6E4}">
                <adec:decorative xmlns:adec="http://schemas.microsoft.com/office/drawing/2017/decorative" val="1"/>
              </a:ext>
            </a:extLst>
          </p:cNvPr>
          <p:cNvGrpSpPr/>
          <p:nvPr/>
        </p:nvGrpSpPr>
        <p:grpSpPr>
          <a:xfrm>
            <a:off x="894328" y="1800167"/>
            <a:ext cx="1327712" cy="1172990"/>
            <a:chOff x="902153" y="1690913"/>
            <a:chExt cx="1327712" cy="1172990"/>
          </a:xfrm>
        </p:grpSpPr>
        <p:sp>
          <p:nvSpPr>
            <p:cNvPr id="87" name="Rectangle 86">
              <a:extLst>
                <a:ext uri="{FF2B5EF4-FFF2-40B4-BE49-F238E27FC236}">
                  <a16:creationId xmlns:a16="http://schemas.microsoft.com/office/drawing/2014/main" id="{67FCAFCA-B31B-4E81-96D9-B2C87EA101A8}"/>
                </a:ext>
                <a:ext uri="{C183D7F6-B498-43B3-948B-1728B52AA6E4}">
                  <adec:decorative xmlns:adec="http://schemas.microsoft.com/office/drawing/2017/decorative" val="1"/>
                </a:ext>
              </a:extLst>
            </p:cNvPr>
            <p:cNvSpPr/>
            <p:nvPr/>
          </p:nvSpPr>
          <p:spPr bwMode="auto">
            <a:xfrm>
              <a:off x="902153" y="2244369"/>
              <a:ext cx="132771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zh-CN" altLang="en-US" sz="1200">
                  <a:solidFill>
                    <a:srgbClr val="FFFFFF"/>
                  </a:solidFill>
                  <a:latin typeface="微软雅黑" panose="020B0503020204020204" pitchFamily="34" charset="-122"/>
                  <a:ea typeface="微软雅黑" panose="020B0503020204020204" pitchFamily="34" charset="-122"/>
                  <a:cs typeface="Segoe UI" pitchFamily="34" charset="0"/>
                </a:rPr>
                <a:t>呼叫者</a:t>
              </a:r>
              <a:endParaRPr kumimoji="0" lang="en-CA" sz="12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pic>
          <p:nvPicPr>
            <p:cNvPr id="125" name="Graphic 124">
              <a:extLst>
                <a:ext uri="{FF2B5EF4-FFF2-40B4-BE49-F238E27FC236}">
                  <a16:creationId xmlns:a16="http://schemas.microsoft.com/office/drawing/2014/main" id="{37F5D6CB-C74C-4C21-B611-204B73BFEAE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9848" y="1690913"/>
              <a:ext cx="666709" cy="666709"/>
            </a:xfrm>
            <a:prstGeom prst="rect">
              <a:avLst/>
            </a:prstGeom>
          </p:spPr>
        </p:pic>
        <p:pic>
          <p:nvPicPr>
            <p:cNvPr id="78" name="Graphic 77">
              <a:extLst>
                <a:ext uri="{FF2B5EF4-FFF2-40B4-BE49-F238E27FC236}">
                  <a16:creationId xmlns:a16="http://schemas.microsoft.com/office/drawing/2014/main" id="{753FE11D-B705-46C4-BC8F-B16E176198FF}"/>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0713" y="1914735"/>
              <a:ext cx="667295" cy="667295"/>
            </a:xfrm>
            <a:prstGeom prst="rect">
              <a:avLst/>
            </a:prstGeom>
          </p:spPr>
        </p:pic>
      </p:grpSp>
      <p:grpSp>
        <p:nvGrpSpPr>
          <p:cNvPr id="79" name="Group 78">
            <a:extLst>
              <a:ext uri="{FF2B5EF4-FFF2-40B4-BE49-F238E27FC236}">
                <a16:creationId xmlns:a16="http://schemas.microsoft.com/office/drawing/2014/main" id="{398D0099-F592-47D5-981A-5FB08BDA88D8}"/>
              </a:ext>
              <a:ext uri="{C183D7F6-B498-43B3-948B-1728B52AA6E4}">
                <adec:decorative xmlns:adec="http://schemas.microsoft.com/office/drawing/2017/decorative" val="1"/>
              </a:ext>
            </a:extLst>
          </p:cNvPr>
          <p:cNvGrpSpPr/>
          <p:nvPr/>
        </p:nvGrpSpPr>
        <p:grpSpPr>
          <a:xfrm>
            <a:off x="2911366" y="3416527"/>
            <a:ext cx="569387" cy="872262"/>
            <a:chOff x="1191521" y="4641621"/>
            <a:chExt cx="569387" cy="872262"/>
          </a:xfrm>
        </p:grpSpPr>
        <p:grpSp>
          <p:nvGrpSpPr>
            <p:cNvPr id="80" name="server 2" descr="server">
              <a:extLst>
                <a:ext uri="{FF2B5EF4-FFF2-40B4-BE49-F238E27FC236}">
                  <a16:creationId xmlns:a16="http://schemas.microsoft.com/office/drawing/2014/main" id="{941E260C-9B08-42D8-ADB3-EE099BE65B0B}"/>
                </a:ext>
              </a:extLst>
            </p:cNvPr>
            <p:cNvGrpSpPr>
              <a:grpSpLocks noChangeAspect="1"/>
            </p:cNvGrpSpPr>
            <p:nvPr/>
          </p:nvGrpSpPr>
          <p:grpSpPr bwMode="auto">
            <a:xfrm>
              <a:off x="1260485" y="4641621"/>
              <a:ext cx="431460" cy="384176"/>
              <a:chOff x="1608" y="1359"/>
              <a:chExt cx="292" cy="260"/>
            </a:xfrm>
          </p:grpSpPr>
          <p:sp>
            <p:nvSpPr>
              <p:cNvPr id="93" name="AutoShape 11">
                <a:extLst>
                  <a:ext uri="{FF2B5EF4-FFF2-40B4-BE49-F238E27FC236}">
                    <a16:creationId xmlns:a16="http://schemas.microsoft.com/office/drawing/2014/main" id="{B93FC11F-39C9-4F24-8170-937B071CD9FB}"/>
                  </a:ext>
                  <a:ext uri="{C183D7F6-B498-43B3-948B-1728B52AA6E4}">
                    <adec:decorative xmlns:adec="http://schemas.microsoft.com/office/drawing/2017/decorative" val="1"/>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3">
                <a:extLst>
                  <a:ext uri="{FF2B5EF4-FFF2-40B4-BE49-F238E27FC236}">
                    <a16:creationId xmlns:a16="http://schemas.microsoft.com/office/drawing/2014/main" id="{9D6A0234-1D6F-4476-9BC3-8A1FB93E1559}"/>
                  </a:ext>
                  <a:ext uri="{C183D7F6-B498-43B3-948B-1728B52AA6E4}">
                    <adec:decorative xmlns:adec="http://schemas.microsoft.com/office/drawing/2017/decorative" val="1"/>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 name="Rectangle 14">
                <a:extLst>
                  <a:ext uri="{FF2B5EF4-FFF2-40B4-BE49-F238E27FC236}">
                    <a16:creationId xmlns:a16="http://schemas.microsoft.com/office/drawing/2014/main" id="{88737AE5-1C0F-412C-9DCF-7AE2A52509A1}"/>
                  </a:ext>
                  <a:ext uri="{C183D7F6-B498-43B3-948B-1728B52AA6E4}">
                    <adec:decorative xmlns:adec="http://schemas.microsoft.com/office/drawing/2017/decorative" val="1"/>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 name="Rectangle 15">
                <a:extLst>
                  <a:ext uri="{FF2B5EF4-FFF2-40B4-BE49-F238E27FC236}">
                    <a16:creationId xmlns:a16="http://schemas.microsoft.com/office/drawing/2014/main" id="{FD02E755-AAB7-4643-976A-D68371DCE6F5}"/>
                  </a:ext>
                  <a:ext uri="{C183D7F6-B498-43B3-948B-1728B52AA6E4}">
                    <adec:decorative xmlns:adec="http://schemas.microsoft.com/office/drawing/2017/decorative" val="1"/>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8" name="Rectangle 16">
                <a:extLst>
                  <a:ext uri="{FF2B5EF4-FFF2-40B4-BE49-F238E27FC236}">
                    <a16:creationId xmlns:a16="http://schemas.microsoft.com/office/drawing/2014/main" id="{CDEEE934-2531-41A1-8FB9-2594C97367DA}"/>
                  </a:ext>
                  <a:ext uri="{C183D7F6-B498-43B3-948B-1728B52AA6E4}">
                    <adec:decorative xmlns:adec="http://schemas.microsoft.com/office/drawing/2017/decorative" val="1"/>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0" name="Rectangle 17">
                <a:extLst>
                  <a:ext uri="{FF2B5EF4-FFF2-40B4-BE49-F238E27FC236}">
                    <a16:creationId xmlns:a16="http://schemas.microsoft.com/office/drawing/2014/main" id="{3C119290-5437-4DD4-88C5-178C4E9A4DEE}"/>
                  </a:ext>
                  <a:ext uri="{C183D7F6-B498-43B3-948B-1728B52AA6E4}">
                    <adec:decorative xmlns:adec="http://schemas.microsoft.com/office/drawing/2017/decorative" val="1"/>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1" name="Rectangle 18">
                <a:extLst>
                  <a:ext uri="{FF2B5EF4-FFF2-40B4-BE49-F238E27FC236}">
                    <a16:creationId xmlns:a16="http://schemas.microsoft.com/office/drawing/2014/main" id="{292A9ED3-B5D4-4F89-991C-0E0F95A08DEF}"/>
                  </a:ext>
                  <a:ext uri="{C183D7F6-B498-43B3-948B-1728B52AA6E4}">
                    <adec:decorative xmlns:adec="http://schemas.microsoft.com/office/drawing/2017/decorative" val="1"/>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8" name="Rectangle 19">
                <a:extLst>
                  <a:ext uri="{FF2B5EF4-FFF2-40B4-BE49-F238E27FC236}">
                    <a16:creationId xmlns:a16="http://schemas.microsoft.com/office/drawing/2014/main" id="{7D360280-EE00-456E-AD44-4486652D0036}"/>
                  </a:ext>
                  <a:ext uri="{C183D7F6-B498-43B3-948B-1728B52AA6E4}">
                    <adec:decorative xmlns:adec="http://schemas.microsoft.com/office/drawing/2017/decorative" val="1"/>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9" name="Rectangle 20">
                <a:extLst>
                  <a:ext uri="{FF2B5EF4-FFF2-40B4-BE49-F238E27FC236}">
                    <a16:creationId xmlns:a16="http://schemas.microsoft.com/office/drawing/2014/main" id="{F7859FAF-2536-45CC-91AD-CEC58BE65786}"/>
                  </a:ext>
                  <a:ext uri="{C183D7F6-B498-43B3-948B-1728B52AA6E4}">
                    <adec:decorative xmlns:adec="http://schemas.microsoft.com/office/drawing/2017/decorative" val="1"/>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0" name="Rectangle 21">
                <a:extLst>
                  <a:ext uri="{FF2B5EF4-FFF2-40B4-BE49-F238E27FC236}">
                    <a16:creationId xmlns:a16="http://schemas.microsoft.com/office/drawing/2014/main" id="{556C0DE7-BE61-45EA-A8C7-A37E8F999CAB}"/>
                  </a:ext>
                  <a:ext uri="{C183D7F6-B498-43B3-948B-1728B52AA6E4}">
                    <adec:decorative xmlns:adec="http://schemas.microsoft.com/office/drawing/2017/decorative" val="1"/>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1" name="Rectangle 22">
                <a:extLst>
                  <a:ext uri="{FF2B5EF4-FFF2-40B4-BE49-F238E27FC236}">
                    <a16:creationId xmlns:a16="http://schemas.microsoft.com/office/drawing/2014/main" id="{7295EE22-1789-45CB-8477-86F12D4B3126}"/>
                  </a:ext>
                  <a:ext uri="{C183D7F6-B498-43B3-948B-1728B52AA6E4}">
                    <adec:decorative xmlns:adec="http://schemas.microsoft.com/office/drawing/2017/decorative" val="1"/>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2" name="Rectangle 23">
                <a:extLst>
                  <a:ext uri="{FF2B5EF4-FFF2-40B4-BE49-F238E27FC236}">
                    <a16:creationId xmlns:a16="http://schemas.microsoft.com/office/drawing/2014/main" id="{37205877-CE15-4E8F-A5B2-5F8248E651A7}"/>
                  </a:ext>
                  <a:ext uri="{C183D7F6-B498-43B3-948B-1728B52AA6E4}">
                    <adec:decorative xmlns:adec="http://schemas.microsoft.com/office/drawing/2017/decorative" val="1"/>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3" name="Rectangle 24">
                <a:extLst>
                  <a:ext uri="{FF2B5EF4-FFF2-40B4-BE49-F238E27FC236}">
                    <a16:creationId xmlns:a16="http://schemas.microsoft.com/office/drawing/2014/main" id="{EDB8C30D-B6E1-4EB9-B8D2-241028EE0CD4}"/>
                  </a:ext>
                  <a:ext uri="{C183D7F6-B498-43B3-948B-1728B52AA6E4}">
                    <adec:decorative xmlns:adec="http://schemas.microsoft.com/office/drawing/2017/decorative" val="1"/>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91" name="TextBox 90">
              <a:extLst>
                <a:ext uri="{FF2B5EF4-FFF2-40B4-BE49-F238E27FC236}">
                  <a16:creationId xmlns:a16="http://schemas.microsoft.com/office/drawing/2014/main" id="{CE2E3494-1595-4605-A429-104817AEF138}"/>
                </a:ext>
                <a:ext uri="{C183D7F6-B498-43B3-948B-1728B52AA6E4}">
                  <adec:decorative xmlns:adec="http://schemas.microsoft.com/office/drawing/2017/decorative" val="1"/>
                </a:ext>
              </a:extLst>
            </p:cNvPr>
            <p:cNvSpPr txBox="1"/>
            <p:nvPr/>
          </p:nvSpPr>
          <p:spPr>
            <a:xfrm>
              <a:off x="1191521" y="5113773"/>
              <a:ext cx="569387" cy="400110"/>
            </a:xfrm>
            <a:prstGeom prst="rect">
              <a:avLst/>
            </a:prstGeom>
            <a:noFill/>
          </p:spPr>
          <p:txBody>
            <a:bodyPr wrap="none" rtlCol="0">
              <a:spAutoFit/>
            </a:bodyPr>
            <a:lstStyle/>
            <a:p>
              <a:pPr lvl="0" algn="ctr">
                <a:defRPr/>
              </a:pPr>
              <a:r>
                <a:rPr lang="zh-CN" alt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电话</a:t>
              </a:r>
            </a:p>
            <a:p>
              <a:pPr lvl="0" algn="ctr">
                <a:defRPr/>
              </a:pPr>
              <a:r>
                <a:rPr lang="zh-CN" alt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服务器</a:t>
              </a:r>
              <a:endParaRPr kumimoji="0" lang="en-US" sz="10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sp>
        <p:nvSpPr>
          <p:cNvPr id="141" name="TextBox 140">
            <a:extLst>
              <a:ext uri="{FF2B5EF4-FFF2-40B4-BE49-F238E27FC236}">
                <a16:creationId xmlns:a16="http://schemas.microsoft.com/office/drawing/2014/main" id="{A049FF17-1AA8-4BF9-AE3D-2B813B29AC2E}"/>
              </a:ext>
              <a:ext uri="{C183D7F6-B498-43B3-948B-1728B52AA6E4}">
                <adec:decorative xmlns:adec="http://schemas.microsoft.com/office/drawing/2017/decorative" val="1"/>
              </a:ext>
            </a:extLst>
          </p:cNvPr>
          <p:cNvSpPr txBox="1"/>
          <p:nvPr/>
        </p:nvSpPr>
        <p:spPr>
          <a:xfrm>
            <a:off x="4125837" y="3837155"/>
            <a:ext cx="537327" cy="400110"/>
          </a:xfrm>
          <a:prstGeom prst="rect">
            <a:avLst/>
          </a:prstGeom>
          <a:noFill/>
        </p:spPr>
        <p:txBody>
          <a:bodyPr wrap="none" rtlCol="0">
            <a:spAutoFit/>
          </a:bodyPr>
          <a:lstStyle/>
          <a:p>
            <a:pPr lvl="0" algn="ctr">
              <a:defRPr/>
            </a:pPr>
            <a:r>
              <a:rPr 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Azure</a:t>
            </a:r>
          </a:p>
          <a:p>
            <a:pPr lvl="0" algn="ctr">
              <a:defRPr/>
            </a:pPr>
            <a:r>
              <a:rPr lang="zh-CN" alt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存储</a:t>
            </a:r>
            <a:endParaRPr kumimoji="0" lang="en-US" sz="10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cxnSp>
        <p:nvCxnSpPr>
          <p:cNvPr id="150" name="Connector: Elbow 149">
            <a:extLst>
              <a:ext uri="{FF2B5EF4-FFF2-40B4-BE49-F238E27FC236}">
                <a16:creationId xmlns:a16="http://schemas.microsoft.com/office/drawing/2014/main" id="{1E5AF956-42E9-4A23-9EE8-C3DE2314BA2B}"/>
              </a:ext>
              <a:ext uri="{C183D7F6-B498-43B3-948B-1728B52AA6E4}">
                <adec:decorative xmlns:adec="http://schemas.microsoft.com/office/drawing/2017/decorative" val="1"/>
              </a:ext>
            </a:extLst>
          </p:cNvPr>
          <p:cNvCxnSpPr>
            <a:cxnSpLocks/>
            <a:stCxn id="78" idx="3"/>
            <a:endCxn id="93" idx="0"/>
          </p:cNvCxnSpPr>
          <p:nvPr/>
        </p:nvCxnSpPr>
        <p:spPr>
          <a:xfrm>
            <a:off x="2030183" y="2357637"/>
            <a:ext cx="1165877" cy="1058890"/>
          </a:xfrm>
          <a:prstGeom prst="bentConnector2">
            <a:avLst/>
          </a:prstGeom>
          <a:ln w="12700">
            <a:solidFill>
              <a:schemeClr val="bg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1649588-9A09-4156-8527-D432A8E85EC0}"/>
              </a:ext>
              <a:ext uri="{C183D7F6-B498-43B3-948B-1728B52AA6E4}">
                <adec:decorative xmlns:adec="http://schemas.microsoft.com/office/drawing/2017/decorative" val="1"/>
              </a:ext>
            </a:extLst>
          </p:cNvPr>
          <p:cNvGrpSpPr/>
          <p:nvPr/>
        </p:nvGrpSpPr>
        <p:grpSpPr>
          <a:xfrm>
            <a:off x="5335428" y="2472129"/>
            <a:ext cx="2681487" cy="2357852"/>
            <a:chOff x="5943216" y="1607547"/>
            <a:chExt cx="2681487" cy="2357852"/>
          </a:xfrm>
        </p:grpSpPr>
        <p:sp>
          <p:nvSpPr>
            <p:cNvPr id="7" name="Rectangle: Rounded Corners 6">
              <a:extLst>
                <a:ext uri="{FF2B5EF4-FFF2-40B4-BE49-F238E27FC236}">
                  <a16:creationId xmlns:a16="http://schemas.microsoft.com/office/drawing/2014/main" id="{82752B7C-5231-4BC1-BD7D-E40C4C2E3BE3}"/>
                </a:ext>
                <a:ext uri="{C183D7F6-B498-43B3-948B-1728B52AA6E4}">
                  <adec:decorative xmlns:adec="http://schemas.microsoft.com/office/drawing/2017/decorative" val="1"/>
                </a:ext>
              </a:extLst>
            </p:cNvPr>
            <p:cNvSpPr/>
            <p:nvPr/>
          </p:nvSpPr>
          <p:spPr bwMode="auto">
            <a:xfrm>
              <a:off x="5943216" y="1607547"/>
              <a:ext cx="2681487" cy="2357852"/>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3" name="Rectangle 12">
              <a:extLst>
                <a:ext uri="{FF2B5EF4-FFF2-40B4-BE49-F238E27FC236}">
                  <a16:creationId xmlns:a16="http://schemas.microsoft.com/office/drawing/2014/main" id="{E90E8F75-74E7-459D-9ED4-5D00DB57079D}"/>
                </a:ext>
                <a:ext uri="{C183D7F6-B498-43B3-948B-1728B52AA6E4}">
                  <adec:decorative xmlns:adec="http://schemas.microsoft.com/office/drawing/2017/decorative" val="1"/>
                </a:ext>
              </a:extLst>
            </p:cNvPr>
            <p:cNvSpPr/>
            <p:nvPr/>
          </p:nvSpPr>
          <p:spPr bwMode="auto">
            <a:xfrm>
              <a:off x="5943216" y="3319022"/>
              <a:ext cx="2681487"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Azure </a:t>
              </a: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认知服务</a:t>
              </a:r>
              <a:r>
                <a:rPr lang="en-US"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t>
              </a:r>
            </a:p>
            <a:p>
              <a:pPr lvl="0" algn="ctr" defTabSz="932472" fontAlgn="base">
                <a:spcBef>
                  <a:spcPct val="0"/>
                </a:spcBef>
                <a:spcAft>
                  <a:spcPct val="0"/>
                </a:spcAft>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语音和 </a:t>
              </a:r>
              <a:r>
                <a:rPr lang="en-US" altLang="zh-CN" sz="1000" err="1">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OpenAI</a:t>
              </a:r>
              <a:endParaRPr lang="en-CA"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33" name="TextBox 32">
              <a:extLst>
                <a:ext uri="{FF2B5EF4-FFF2-40B4-BE49-F238E27FC236}">
                  <a16:creationId xmlns:a16="http://schemas.microsoft.com/office/drawing/2014/main" id="{F3858DE0-A737-4AD6-9073-137AF950CE7A}"/>
                </a:ext>
                <a:ext uri="{C183D7F6-B498-43B3-948B-1728B52AA6E4}">
                  <adec:decorative xmlns:adec="http://schemas.microsoft.com/office/drawing/2017/decorative" val="1"/>
                </a:ext>
              </a:extLst>
            </p:cNvPr>
            <p:cNvSpPr txBox="1"/>
            <p:nvPr/>
          </p:nvSpPr>
          <p:spPr>
            <a:xfrm>
              <a:off x="6341579" y="1679443"/>
              <a:ext cx="2037160" cy="307777"/>
            </a:xfrm>
            <a:prstGeom prst="rect">
              <a:avLst/>
            </a:prstGeom>
            <a:noFill/>
          </p:spPr>
          <p:txBody>
            <a:bodyPr wrap="square" rtlCol="0">
              <a:spAutoFit/>
            </a:bodyPr>
            <a:lstStyle/>
            <a:p>
              <a:pPr lvl="0" algn="ctr">
                <a:defRPr/>
              </a:pPr>
              <a:r>
                <a:rPr lang="zh-CN" altLang="en-US"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智能转录</a:t>
              </a:r>
              <a:endParaRPr kumimoji="0" lang="en-CA"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pic>
          <p:nvPicPr>
            <p:cNvPr id="126" name="Graphic 125">
              <a:extLst>
                <a:ext uri="{FF2B5EF4-FFF2-40B4-BE49-F238E27FC236}">
                  <a16:creationId xmlns:a16="http://schemas.microsoft.com/office/drawing/2014/main" id="{FC0E42D0-8655-421D-8B5C-EE1544E9505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74560" y="2465335"/>
              <a:ext cx="367089" cy="367089"/>
            </a:xfrm>
            <a:prstGeom prst="rect">
              <a:avLst/>
            </a:prstGeom>
          </p:spPr>
        </p:pic>
        <p:sp>
          <p:nvSpPr>
            <p:cNvPr id="127" name="TextBox 126">
              <a:extLst>
                <a:ext uri="{FF2B5EF4-FFF2-40B4-BE49-F238E27FC236}">
                  <a16:creationId xmlns:a16="http://schemas.microsoft.com/office/drawing/2014/main" id="{35315BF0-D09F-442F-86AB-F9A4C5539000}"/>
                </a:ext>
                <a:ext uri="{C183D7F6-B498-43B3-948B-1728B52AA6E4}">
                  <adec:decorative xmlns:adec="http://schemas.microsoft.com/office/drawing/2017/decorative" val="1"/>
                </a:ext>
              </a:extLst>
            </p:cNvPr>
            <p:cNvSpPr txBox="1"/>
            <p:nvPr/>
          </p:nvSpPr>
          <p:spPr>
            <a:xfrm>
              <a:off x="6245171" y="2899014"/>
              <a:ext cx="82586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语音转文字</a:t>
              </a:r>
              <a:endParaRPr kumimoji="0" lang="en-CA"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29" name="TextBox 128">
              <a:extLst>
                <a:ext uri="{FF2B5EF4-FFF2-40B4-BE49-F238E27FC236}">
                  <a16:creationId xmlns:a16="http://schemas.microsoft.com/office/drawing/2014/main" id="{63369936-4ABB-41BD-B651-A89C924FE695}"/>
                </a:ext>
                <a:ext uri="{C183D7F6-B498-43B3-948B-1728B52AA6E4}">
                  <adec:decorative xmlns:adec="http://schemas.microsoft.com/office/drawing/2017/decorative" val="1"/>
                </a:ext>
              </a:extLst>
            </p:cNvPr>
            <p:cNvSpPr txBox="1"/>
            <p:nvPr/>
          </p:nvSpPr>
          <p:spPr>
            <a:xfrm>
              <a:off x="7438244" y="2899014"/>
              <a:ext cx="1040670" cy="400110"/>
            </a:xfrm>
            <a:prstGeom prst="rect">
              <a:avLst/>
            </a:prstGeom>
            <a:noFill/>
          </p:spPr>
          <p:txBody>
            <a:bodyPr wrap="none" rtlCol="0">
              <a:spAutoFit/>
            </a:bodyPr>
            <a:lstStyle/>
            <a:p>
              <a:pPr lvl="0" algn="ctr">
                <a:defRPr/>
              </a:pPr>
              <a:r>
                <a:rPr lang="en-US"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Azure </a:t>
              </a:r>
              <a:r>
                <a:rPr lang="en-US" altLang="zh-CN" sz="1000" err="1">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OpenAI</a:t>
              </a:r>
              <a:br>
                <a:rPr lang="en-US"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b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服务</a:t>
              </a:r>
              <a:endParaRPr lang="en-CA"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p:txBody>
        </p:sp>
      </p:grpSp>
      <p:grpSp>
        <p:nvGrpSpPr>
          <p:cNvPr id="10" name="Group 9">
            <a:extLst>
              <a:ext uri="{FF2B5EF4-FFF2-40B4-BE49-F238E27FC236}">
                <a16:creationId xmlns:a16="http://schemas.microsoft.com/office/drawing/2014/main" id="{28B18E79-7D43-4128-831D-482404DDA941}"/>
              </a:ext>
              <a:ext uri="{C183D7F6-B498-43B3-948B-1728B52AA6E4}">
                <adec:decorative xmlns:adec="http://schemas.microsoft.com/office/drawing/2017/decorative" val="1"/>
              </a:ext>
            </a:extLst>
          </p:cNvPr>
          <p:cNvGrpSpPr/>
          <p:nvPr/>
        </p:nvGrpSpPr>
        <p:grpSpPr>
          <a:xfrm>
            <a:off x="9138307" y="1873957"/>
            <a:ext cx="2305102" cy="1777098"/>
            <a:chOff x="7516356" y="4979136"/>
            <a:chExt cx="2305102" cy="1777098"/>
          </a:xfrm>
        </p:grpSpPr>
        <p:sp>
          <p:nvSpPr>
            <p:cNvPr id="105" name="Rectangle: Rounded Corners 104">
              <a:extLst>
                <a:ext uri="{FF2B5EF4-FFF2-40B4-BE49-F238E27FC236}">
                  <a16:creationId xmlns:a16="http://schemas.microsoft.com/office/drawing/2014/main" id="{C648B1C5-D297-4A0F-976D-7A68654A0BDF}"/>
                </a:ext>
                <a:ext uri="{C183D7F6-B498-43B3-948B-1728B52AA6E4}">
                  <adec:decorative xmlns:adec="http://schemas.microsoft.com/office/drawing/2017/decorative" val="1"/>
                </a:ext>
              </a:extLst>
            </p:cNvPr>
            <p:cNvSpPr/>
            <p:nvPr/>
          </p:nvSpPr>
          <p:spPr bwMode="auto">
            <a:xfrm>
              <a:off x="7680609" y="4979136"/>
              <a:ext cx="1976597" cy="1777098"/>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06" name="Rectangle 105">
              <a:extLst>
                <a:ext uri="{FF2B5EF4-FFF2-40B4-BE49-F238E27FC236}">
                  <a16:creationId xmlns:a16="http://schemas.microsoft.com/office/drawing/2014/main" id="{09FA252B-46B0-445E-ADF6-5E2BC6FD38DA}"/>
                </a:ext>
                <a:ext uri="{C183D7F6-B498-43B3-948B-1728B52AA6E4}">
                  <adec:decorative xmlns:adec="http://schemas.microsoft.com/office/drawing/2017/decorative" val="1"/>
                </a:ext>
              </a:extLst>
            </p:cNvPr>
            <p:cNvSpPr/>
            <p:nvPr/>
          </p:nvSpPr>
          <p:spPr bwMode="auto">
            <a:xfrm>
              <a:off x="7516356" y="6136699"/>
              <a:ext cx="230510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对话的趋势和见解</a:t>
              </a:r>
              <a:endParaRPr kumimoji="0" lang="en-US"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07" name="TextBox 106">
              <a:extLst>
                <a:ext uri="{FF2B5EF4-FFF2-40B4-BE49-F238E27FC236}">
                  <a16:creationId xmlns:a16="http://schemas.microsoft.com/office/drawing/2014/main" id="{12BEFA7B-D3D1-42B4-9BC5-CEE84DE9E403}"/>
                </a:ext>
                <a:ext uri="{C183D7F6-B498-43B3-948B-1728B52AA6E4}">
                  <adec:decorative xmlns:adec="http://schemas.microsoft.com/office/drawing/2017/decorative" val="1"/>
                </a:ext>
              </a:extLst>
            </p:cNvPr>
            <p:cNvSpPr txBox="1"/>
            <p:nvPr/>
          </p:nvSpPr>
          <p:spPr>
            <a:xfrm>
              <a:off x="7523773" y="5007159"/>
              <a:ext cx="2290269" cy="477054"/>
            </a:xfrm>
            <a:prstGeom prst="rect">
              <a:avLst/>
            </a:prstGeom>
            <a:noFill/>
          </p:spPr>
          <p:txBody>
            <a:bodyPr wrap="square" rtlCol="0">
              <a:spAutoFit/>
            </a:bodyPr>
            <a:lstStyle/>
            <a:p>
              <a:pPr lvl="0" algn="ctr">
                <a:defRPr/>
              </a:pPr>
              <a:r>
                <a:rPr lang="en-US" sz="1400" err="1">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PowerBI</a:t>
              </a:r>
              <a:r>
                <a:rPr lang="en-US"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 I</a:t>
              </a:r>
              <a:r>
                <a:rPr lang="en-US" altLang="zh-CN"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nsights</a:t>
              </a:r>
              <a:endParaRPr lang="zh-CN" altLang="en-US"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a:p>
              <a:pPr lvl="0" algn="ctr">
                <a:defRPr/>
              </a:pPr>
              <a:r>
                <a:rPr lang="en-US" altLang="zh-CN" sz="11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t>
              </a:r>
              <a:r>
                <a:rPr lang="zh-CN" altLang="en-US" sz="11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接近实时</a:t>
              </a:r>
              <a:r>
                <a:rPr lang="en-US" altLang="zh-CN" sz="11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t>
              </a:r>
              <a:endParaRPr kumimoji="0" lang="en-CA"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cxnSp>
        <p:nvCxnSpPr>
          <p:cNvPr id="136" name="Connector: Elbow 135">
            <a:extLst>
              <a:ext uri="{FF2B5EF4-FFF2-40B4-BE49-F238E27FC236}">
                <a16:creationId xmlns:a16="http://schemas.microsoft.com/office/drawing/2014/main" id="{F58341B0-012D-4A1B-B916-E9D2FEC87593}"/>
              </a:ext>
              <a:ext uri="{C183D7F6-B498-43B3-948B-1728B52AA6E4}">
                <adec:decorative xmlns:adec="http://schemas.microsoft.com/office/drawing/2017/decorative" val="1"/>
              </a:ext>
            </a:extLst>
          </p:cNvPr>
          <p:cNvCxnSpPr>
            <a:cxnSpLocks/>
            <a:stCxn id="95" idx="2"/>
            <a:endCxn id="91" idx="2"/>
          </p:cNvCxnSpPr>
          <p:nvPr/>
        </p:nvCxnSpPr>
        <p:spPr>
          <a:xfrm rot="5400000" flipH="1" flipV="1">
            <a:off x="2042497" y="3804476"/>
            <a:ext cx="669250" cy="1637875"/>
          </a:xfrm>
          <a:prstGeom prst="bentConnector3">
            <a:avLst>
              <a:gd name="adj1" fmla="val -34158"/>
            </a:avLst>
          </a:prstGeom>
          <a:ln w="12700">
            <a:solidFill>
              <a:schemeClr val="bg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6051A74F-56E9-4CAF-8752-25745495A25D}"/>
              </a:ext>
              <a:ext uri="{C183D7F6-B498-43B3-948B-1728B52AA6E4}">
                <adec:decorative xmlns:adec="http://schemas.microsoft.com/office/drawing/2017/decorative" val="1"/>
              </a:ext>
            </a:extLst>
          </p:cNvPr>
          <p:cNvCxnSpPr>
            <a:cxnSpLocks/>
          </p:cNvCxnSpPr>
          <p:nvPr/>
        </p:nvCxnSpPr>
        <p:spPr>
          <a:xfrm rot="10800000" flipH="1">
            <a:off x="3600302" y="3651055"/>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60A7B6E-AB81-4420-BEE1-1C76BC3C0EC4}"/>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45861" y="3376736"/>
            <a:ext cx="497283" cy="497283"/>
          </a:xfrm>
          <a:prstGeom prst="rect">
            <a:avLst/>
          </a:prstGeom>
        </p:spPr>
      </p:pic>
      <p:sp>
        <p:nvSpPr>
          <p:cNvPr id="68" name="TextBox 67">
            <a:extLst>
              <a:ext uri="{FF2B5EF4-FFF2-40B4-BE49-F238E27FC236}">
                <a16:creationId xmlns:a16="http://schemas.microsoft.com/office/drawing/2014/main" id="{A6F0F362-CBAF-416A-B85C-8F6E3533D01B}"/>
              </a:ext>
              <a:ext uri="{C183D7F6-B498-43B3-948B-1728B52AA6E4}">
                <adec:decorative xmlns:adec="http://schemas.microsoft.com/office/drawing/2017/decorative" val="1"/>
              </a:ext>
            </a:extLst>
          </p:cNvPr>
          <p:cNvSpPr txBox="1"/>
          <p:nvPr/>
        </p:nvSpPr>
        <p:spPr>
          <a:xfrm>
            <a:off x="4669278" y="3208585"/>
            <a:ext cx="69762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音频文件</a:t>
            </a:r>
            <a:endParaRPr kumimoji="0" lang="en-CA"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pic>
        <p:nvPicPr>
          <p:cNvPr id="1026" name="Picture 2" descr="Microsoft Power BI Logo et symbole, sens, histoire, PNG, marque">
            <a:extLst>
              <a:ext uri="{FF2B5EF4-FFF2-40B4-BE49-F238E27FC236}">
                <a16:creationId xmlns:a16="http://schemas.microsoft.com/office/drawing/2014/main" id="{2FFB8D02-C89A-FC9E-07F0-804105F0DFE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52031" y="2456154"/>
            <a:ext cx="1129746" cy="63548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A1654AA-6D3D-AB69-2C4E-2E2F3ECB43D7}"/>
              </a:ext>
              <a:ext uri="{C183D7F6-B498-43B3-948B-1728B52AA6E4}">
                <adec:decorative xmlns:adec="http://schemas.microsoft.com/office/drawing/2017/decorative" val="1"/>
              </a:ext>
            </a:extLst>
          </p:cNvPr>
          <p:cNvGrpSpPr/>
          <p:nvPr/>
        </p:nvGrpSpPr>
        <p:grpSpPr>
          <a:xfrm>
            <a:off x="9154414" y="3873227"/>
            <a:ext cx="2290269" cy="1798719"/>
            <a:chOff x="7520740" y="4979136"/>
            <a:chExt cx="2290269" cy="1798719"/>
          </a:xfrm>
        </p:grpSpPr>
        <p:sp>
          <p:nvSpPr>
            <p:cNvPr id="15" name="Rectangle: Rounded Corners 14">
              <a:extLst>
                <a:ext uri="{FF2B5EF4-FFF2-40B4-BE49-F238E27FC236}">
                  <a16:creationId xmlns:a16="http://schemas.microsoft.com/office/drawing/2014/main" id="{2BD0FFDE-7455-B293-9205-4253451482C7}"/>
                </a:ext>
                <a:ext uri="{C183D7F6-B498-43B3-948B-1728B52AA6E4}">
                  <adec:decorative xmlns:adec="http://schemas.microsoft.com/office/drawing/2017/decorative" val="1"/>
                </a:ext>
              </a:extLst>
            </p:cNvPr>
            <p:cNvSpPr/>
            <p:nvPr/>
          </p:nvSpPr>
          <p:spPr bwMode="auto">
            <a:xfrm>
              <a:off x="7680609" y="4979136"/>
              <a:ext cx="1976597" cy="1777098"/>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6" name="Rectangle 15">
              <a:extLst>
                <a:ext uri="{FF2B5EF4-FFF2-40B4-BE49-F238E27FC236}">
                  <a16:creationId xmlns:a16="http://schemas.microsoft.com/office/drawing/2014/main" id="{961E33D3-A4E1-7F1A-6F38-4671724032B0}"/>
                </a:ext>
                <a:ext uri="{C183D7F6-B498-43B3-948B-1728B52AA6E4}">
                  <adec:decorative xmlns:adec="http://schemas.microsoft.com/office/drawing/2017/decorative" val="1"/>
                </a:ext>
              </a:extLst>
            </p:cNvPr>
            <p:cNvSpPr/>
            <p:nvPr/>
          </p:nvSpPr>
          <p:spPr bwMode="auto">
            <a:xfrm>
              <a:off x="7847195" y="6158321"/>
              <a:ext cx="1759938"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zh-CN" altLang="en-US" sz="1000">
                  <a:latin typeface="微软雅黑" panose="020B0503020204020204" pitchFamily="34" charset="-122"/>
                  <a:ea typeface="微软雅黑" panose="020B0503020204020204" pitchFamily="34" charset="-122"/>
                </a:rPr>
                <a:t>详细的通话记录，包括概要，通话原因等</a:t>
              </a:r>
              <a:r>
                <a:rPr kumimoji="0" lang="en-US"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a:t>
              </a:r>
            </a:p>
          </p:txBody>
        </p:sp>
        <p:sp>
          <p:nvSpPr>
            <p:cNvPr id="18" name="TextBox 17">
              <a:extLst>
                <a:ext uri="{FF2B5EF4-FFF2-40B4-BE49-F238E27FC236}">
                  <a16:creationId xmlns:a16="http://schemas.microsoft.com/office/drawing/2014/main" id="{303730A7-EB04-F00A-3C62-69961AC5F99E}"/>
                </a:ext>
                <a:ext uri="{C183D7F6-B498-43B3-948B-1728B52AA6E4}">
                  <adec:decorative xmlns:adec="http://schemas.microsoft.com/office/drawing/2017/decorative" val="1"/>
                </a:ext>
              </a:extLst>
            </p:cNvPr>
            <p:cNvSpPr txBox="1"/>
            <p:nvPr/>
          </p:nvSpPr>
          <p:spPr>
            <a:xfrm>
              <a:off x="7520740" y="5072382"/>
              <a:ext cx="229026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CRM</a:t>
              </a:r>
            </a:p>
          </p:txBody>
        </p:sp>
      </p:grpSp>
      <p:grpSp>
        <p:nvGrpSpPr>
          <p:cNvPr id="20" name="Group 19">
            <a:extLst>
              <a:ext uri="{FF2B5EF4-FFF2-40B4-BE49-F238E27FC236}">
                <a16:creationId xmlns:a16="http://schemas.microsoft.com/office/drawing/2014/main" id="{D3B7EBBF-E0B5-48CF-8C5D-DC229575E8E1}"/>
              </a:ext>
              <a:ext uri="{C183D7F6-B498-43B3-948B-1728B52AA6E4}">
                <adec:decorative xmlns:adec="http://schemas.microsoft.com/office/drawing/2017/decorative" val="1"/>
              </a:ext>
            </a:extLst>
          </p:cNvPr>
          <p:cNvGrpSpPr/>
          <p:nvPr/>
        </p:nvGrpSpPr>
        <p:grpSpPr>
          <a:xfrm>
            <a:off x="10090871" y="4412095"/>
            <a:ext cx="542945" cy="599305"/>
            <a:chOff x="7543247" y="3128969"/>
            <a:chExt cx="481522" cy="531505"/>
          </a:xfrm>
        </p:grpSpPr>
        <p:grpSp>
          <p:nvGrpSpPr>
            <p:cNvPr id="21" name="Group 20">
              <a:extLst>
                <a:ext uri="{FF2B5EF4-FFF2-40B4-BE49-F238E27FC236}">
                  <a16:creationId xmlns:a16="http://schemas.microsoft.com/office/drawing/2014/main" id="{A0926C90-51C8-423C-9F51-AFDAE8EEB67A}"/>
                </a:ext>
              </a:extLst>
            </p:cNvPr>
            <p:cNvGrpSpPr/>
            <p:nvPr/>
          </p:nvGrpSpPr>
          <p:grpSpPr>
            <a:xfrm>
              <a:off x="7543247" y="3128969"/>
              <a:ext cx="481522" cy="531505"/>
              <a:chOff x="4791177" y="2725299"/>
              <a:chExt cx="583305" cy="643849"/>
            </a:xfrm>
          </p:grpSpPr>
          <p:grpSp>
            <p:nvGrpSpPr>
              <p:cNvPr id="23" name="Group 22">
                <a:extLst>
                  <a:ext uri="{FF2B5EF4-FFF2-40B4-BE49-F238E27FC236}">
                    <a16:creationId xmlns:a16="http://schemas.microsoft.com/office/drawing/2014/main" id="{65C087F4-AE43-406F-8632-FA9229AE38B7}"/>
                  </a:ext>
                </a:extLst>
              </p:cNvPr>
              <p:cNvGrpSpPr/>
              <p:nvPr/>
            </p:nvGrpSpPr>
            <p:grpSpPr>
              <a:xfrm>
                <a:off x="4869000" y="2981621"/>
                <a:ext cx="505482" cy="387527"/>
                <a:chOff x="4764224" y="2905396"/>
                <a:chExt cx="614227" cy="470896"/>
              </a:xfrm>
            </p:grpSpPr>
            <p:grpSp>
              <p:nvGrpSpPr>
                <p:cNvPr id="28" name="Group 27">
                  <a:extLst>
                    <a:ext uri="{FF2B5EF4-FFF2-40B4-BE49-F238E27FC236}">
                      <a16:creationId xmlns:a16="http://schemas.microsoft.com/office/drawing/2014/main" id="{2C470D61-D652-41DF-A230-9575DA8EE53E}"/>
                    </a:ext>
                  </a:extLst>
                </p:cNvPr>
                <p:cNvGrpSpPr/>
                <p:nvPr/>
              </p:nvGrpSpPr>
              <p:grpSpPr>
                <a:xfrm>
                  <a:off x="4764224" y="2988149"/>
                  <a:ext cx="347088" cy="388143"/>
                  <a:chOff x="1175042" y="1972326"/>
                  <a:chExt cx="147106" cy="164506"/>
                </a:xfrm>
                <a:solidFill>
                  <a:srgbClr val="409AE1"/>
                </a:solidFill>
              </p:grpSpPr>
              <p:sp>
                <p:nvSpPr>
                  <p:cNvPr id="35" name="Freeform 5">
                    <a:extLst>
                      <a:ext uri="{FF2B5EF4-FFF2-40B4-BE49-F238E27FC236}">
                        <a16:creationId xmlns:a16="http://schemas.microsoft.com/office/drawing/2014/main" id="{68FA8A28-170F-40AF-8192-6DE2AB594876}"/>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sp>
                <p:nvSpPr>
                  <p:cNvPr id="36" name="Oval 35">
                    <a:extLst>
                      <a:ext uri="{FF2B5EF4-FFF2-40B4-BE49-F238E27FC236}">
                        <a16:creationId xmlns:a16="http://schemas.microsoft.com/office/drawing/2014/main" id="{CD9A80F0-8F83-4403-8F66-342D357F3C11}"/>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grpSp>
              <p:nvGrpSpPr>
                <p:cNvPr id="30" name="Group 29">
                  <a:extLst>
                    <a:ext uri="{FF2B5EF4-FFF2-40B4-BE49-F238E27FC236}">
                      <a16:creationId xmlns:a16="http://schemas.microsoft.com/office/drawing/2014/main" id="{7CF51DEF-A1F1-43F1-AF25-2F99400136A2}"/>
                    </a:ext>
                  </a:extLst>
                </p:cNvPr>
                <p:cNvGrpSpPr/>
                <p:nvPr/>
              </p:nvGrpSpPr>
              <p:grpSpPr>
                <a:xfrm>
                  <a:off x="5031363" y="2905396"/>
                  <a:ext cx="347088" cy="388143"/>
                  <a:chOff x="1175042" y="1972326"/>
                  <a:chExt cx="147106" cy="164506"/>
                </a:xfrm>
              </p:grpSpPr>
              <p:sp>
                <p:nvSpPr>
                  <p:cNvPr id="32" name="Freeform 5">
                    <a:extLst>
                      <a:ext uri="{FF2B5EF4-FFF2-40B4-BE49-F238E27FC236}">
                        <a16:creationId xmlns:a16="http://schemas.microsoft.com/office/drawing/2014/main" id="{75FCB293-6D34-45BC-8298-343EB2D0C17D}"/>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sp>
                <p:nvSpPr>
                  <p:cNvPr id="34" name="Oval 33">
                    <a:extLst>
                      <a:ext uri="{FF2B5EF4-FFF2-40B4-BE49-F238E27FC236}">
                        <a16:creationId xmlns:a16="http://schemas.microsoft.com/office/drawing/2014/main" id="{E8779EF9-1BB6-466D-B2A9-33FFC25A6DC5}"/>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sp>
              <p:nvSpPr>
                <p:cNvPr id="31" name="Freeform 28">
                  <a:extLst>
                    <a:ext uri="{FF2B5EF4-FFF2-40B4-BE49-F238E27FC236}">
                      <a16:creationId xmlns:a16="http://schemas.microsoft.com/office/drawing/2014/main" id="{10CE31D0-9C90-42A9-A794-6167E865A2B5}"/>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grpSp>
            <p:nvGrpSpPr>
              <p:cNvPr id="24" name="Group 23">
                <a:extLst>
                  <a:ext uri="{FF2B5EF4-FFF2-40B4-BE49-F238E27FC236}">
                    <a16:creationId xmlns:a16="http://schemas.microsoft.com/office/drawing/2014/main" id="{27ACC665-91ED-4235-88D5-907F4A3BFA0E}"/>
                  </a:ext>
                </a:extLst>
              </p:cNvPr>
              <p:cNvGrpSpPr/>
              <p:nvPr/>
            </p:nvGrpSpPr>
            <p:grpSpPr>
              <a:xfrm>
                <a:off x="4791177" y="2725299"/>
                <a:ext cx="324620" cy="292851"/>
                <a:chOff x="4764983" y="2720537"/>
                <a:chExt cx="324620" cy="292851"/>
              </a:xfrm>
            </p:grpSpPr>
            <p:sp>
              <p:nvSpPr>
                <p:cNvPr id="26" name="Rectangle: Rounded Corners 25">
                  <a:extLst>
                    <a:ext uri="{FF2B5EF4-FFF2-40B4-BE49-F238E27FC236}">
                      <a16:creationId xmlns:a16="http://schemas.microsoft.com/office/drawing/2014/main" id="{8711AC26-1C3C-4743-BABD-B6D8EF57AB40}"/>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7" name="Rectangle 128">
                  <a:extLst>
                    <a:ext uri="{FF2B5EF4-FFF2-40B4-BE49-F238E27FC236}">
                      <a16:creationId xmlns:a16="http://schemas.microsoft.com/office/drawing/2014/main" id="{5E02615B-6D39-4F15-B735-C753411224E5}"/>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sp>
            <p:nvSpPr>
              <p:cNvPr id="25" name="Freeform 33">
                <a:extLst>
                  <a:ext uri="{FF2B5EF4-FFF2-40B4-BE49-F238E27FC236}">
                    <a16:creationId xmlns:a16="http://schemas.microsoft.com/office/drawing/2014/main" id="{31E23D57-7879-4E6C-BD24-920EA9C38E51}"/>
                  </a:ext>
                  <a:ext uri="{C183D7F6-B498-43B3-948B-1728B52AA6E4}">
                    <adec:decorative xmlns:adec="http://schemas.microsoft.com/office/drawing/2017/decorative" val="1"/>
                  </a:ext>
                </a:extLst>
              </p:cNvPr>
              <p:cNvSpPr>
                <a:spLocks noEditPoints="1"/>
              </p:cNvSpPr>
              <p:nvPr/>
            </p:nvSpPr>
            <p:spPr bwMode="auto">
              <a:xfrm flipH="1">
                <a:off x="4962794" y="2846627"/>
                <a:ext cx="81022" cy="79928"/>
              </a:xfrm>
              <a:custGeom>
                <a:avLst/>
                <a:gdLst>
                  <a:gd name="T0" fmla="*/ 13 w 41"/>
                  <a:gd name="T1" fmla="*/ 20 h 41"/>
                  <a:gd name="T2" fmla="*/ 28 w 41"/>
                  <a:gd name="T3" fmla="*/ 20 h 41"/>
                  <a:gd name="T4" fmla="*/ 40 w 41"/>
                  <a:gd name="T5" fmla="*/ 17 h 41"/>
                  <a:gd name="T6" fmla="*/ 35 w 41"/>
                  <a:gd name="T7" fmla="*/ 16 h 41"/>
                  <a:gd name="T8" fmla="*/ 34 w 41"/>
                  <a:gd name="T9" fmla="*/ 14 h 41"/>
                  <a:gd name="T10" fmla="*/ 37 w 41"/>
                  <a:gd name="T11" fmla="*/ 8 h 41"/>
                  <a:gd name="T12" fmla="*/ 35 w 41"/>
                  <a:gd name="T13" fmla="*/ 5 h 41"/>
                  <a:gd name="T14" fmla="*/ 29 w 41"/>
                  <a:gd name="T15" fmla="*/ 7 h 41"/>
                  <a:gd name="T16" fmla="*/ 25 w 41"/>
                  <a:gd name="T17" fmla="*/ 6 h 41"/>
                  <a:gd name="T18" fmla="*/ 24 w 41"/>
                  <a:gd name="T19" fmla="*/ 1 h 41"/>
                  <a:gd name="T20" fmla="*/ 20 w 41"/>
                  <a:gd name="T21" fmla="*/ 0 h 41"/>
                  <a:gd name="T22" fmla="*/ 17 w 41"/>
                  <a:gd name="T23" fmla="*/ 4 h 41"/>
                  <a:gd name="T24" fmla="*/ 14 w 41"/>
                  <a:gd name="T25" fmla="*/ 7 h 41"/>
                  <a:gd name="T26" fmla="*/ 9 w 41"/>
                  <a:gd name="T27" fmla="*/ 5 h 41"/>
                  <a:gd name="T28" fmla="*/ 6 w 41"/>
                  <a:gd name="T29" fmla="*/ 7 h 41"/>
                  <a:gd name="T30" fmla="*/ 8 w 41"/>
                  <a:gd name="T31" fmla="*/ 12 h 41"/>
                  <a:gd name="T32" fmla="*/ 8 w 41"/>
                  <a:gd name="T33" fmla="*/ 14 h 41"/>
                  <a:gd name="T34" fmla="*/ 8 w 41"/>
                  <a:gd name="T35" fmla="*/ 16 h 41"/>
                  <a:gd name="T36" fmla="*/ 1 w 41"/>
                  <a:gd name="T37" fmla="*/ 17 h 41"/>
                  <a:gd name="T38" fmla="*/ 0 w 41"/>
                  <a:gd name="T39" fmla="*/ 21 h 41"/>
                  <a:gd name="T40" fmla="*/ 6 w 41"/>
                  <a:gd name="T41" fmla="*/ 23 h 41"/>
                  <a:gd name="T42" fmla="*/ 8 w 41"/>
                  <a:gd name="T43" fmla="*/ 25 h 41"/>
                  <a:gd name="T44" fmla="*/ 8 w 41"/>
                  <a:gd name="T45" fmla="*/ 27 h 41"/>
                  <a:gd name="T46" fmla="*/ 6 w 41"/>
                  <a:gd name="T47" fmla="*/ 32 h 41"/>
                  <a:gd name="T48" fmla="*/ 8 w 41"/>
                  <a:gd name="T49" fmla="*/ 35 h 41"/>
                  <a:gd name="T50" fmla="*/ 12 w 41"/>
                  <a:gd name="T51" fmla="*/ 33 h 41"/>
                  <a:gd name="T52" fmla="*/ 14 w 41"/>
                  <a:gd name="T53" fmla="*/ 33 h 41"/>
                  <a:gd name="T54" fmla="*/ 16 w 41"/>
                  <a:gd name="T55" fmla="*/ 34 h 41"/>
                  <a:gd name="T56" fmla="*/ 19 w 41"/>
                  <a:gd name="T57" fmla="*/ 40 h 41"/>
                  <a:gd name="T58" fmla="*/ 23 w 41"/>
                  <a:gd name="T59" fmla="*/ 41 h 41"/>
                  <a:gd name="T60" fmla="*/ 24 w 41"/>
                  <a:gd name="T61" fmla="*/ 36 h 41"/>
                  <a:gd name="T62" fmla="*/ 26 w 41"/>
                  <a:gd name="T63" fmla="*/ 34 h 41"/>
                  <a:gd name="T64" fmla="*/ 27 w 41"/>
                  <a:gd name="T65" fmla="*/ 33 h 41"/>
                  <a:gd name="T66" fmla="*/ 33 w 41"/>
                  <a:gd name="T67" fmla="*/ 35 h 41"/>
                  <a:gd name="T68" fmla="*/ 37 w 41"/>
                  <a:gd name="T69" fmla="*/ 33 h 41"/>
                  <a:gd name="T70" fmla="*/ 34 w 41"/>
                  <a:gd name="T71" fmla="*/ 29 h 41"/>
                  <a:gd name="T72" fmla="*/ 34 w 41"/>
                  <a:gd name="T73" fmla="*/ 27 h 41"/>
                  <a:gd name="T74" fmla="*/ 35 w 41"/>
                  <a:gd name="T75" fmla="*/ 25 h 41"/>
                  <a:gd name="T76" fmla="*/ 40 w 41"/>
                  <a:gd name="T77" fmla="*/ 23 h 41"/>
                  <a:gd name="T78" fmla="*/ 41 w 41"/>
                  <a:gd name="T79"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41">
                    <a:moveTo>
                      <a:pt x="21" y="28"/>
                    </a:moveTo>
                    <a:cubicBezTo>
                      <a:pt x="16" y="28"/>
                      <a:pt x="13" y="25"/>
                      <a:pt x="13" y="20"/>
                    </a:cubicBezTo>
                    <a:cubicBezTo>
                      <a:pt x="13" y="16"/>
                      <a:pt x="16" y="13"/>
                      <a:pt x="21" y="13"/>
                    </a:cubicBezTo>
                    <a:cubicBezTo>
                      <a:pt x="25" y="13"/>
                      <a:pt x="28" y="16"/>
                      <a:pt x="28" y="20"/>
                    </a:cubicBezTo>
                    <a:cubicBezTo>
                      <a:pt x="28" y="25"/>
                      <a:pt x="25" y="28"/>
                      <a:pt x="21" y="28"/>
                    </a:cubicBezTo>
                    <a:close/>
                    <a:moveTo>
                      <a:pt x="40" y="17"/>
                    </a:moveTo>
                    <a:cubicBezTo>
                      <a:pt x="37" y="17"/>
                      <a:pt x="37" y="17"/>
                      <a:pt x="37" y="17"/>
                    </a:cubicBezTo>
                    <a:cubicBezTo>
                      <a:pt x="35" y="17"/>
                      <a:pt x="35" y="16"/>
                      <a:pt x="35" y="16"/>
                    </a:cubicBezTo>
                    <a:cubicBezTo>
                      <a:pt x="35" y="16"/>
                      <a:pt x="35" y="16"/>
                      <a:pt x="35" y="16"/>
                    </a:cubicBezTo>
                    <a:cubicBezTo>
                      <a:pt x="35" y="15"/>
                      <a:pt x="34" y="15"/>
                      <a:pt x="34" y="14"/>
                    </a:cubicBezTo>
                    <a:cubicBezTo>
                      <a:pt x="34" y="13"/>
                      <a:pt x="34" y="13"/>
                      <a:pt x="34" y="12"/>
                    </a:cubicBezTo>
                    <a:cubicBezTo>
                      <a:pt x="37" y="8"/>
                      <a:pt x="37" y="8"/>
                      <a:pt x="37" y="8"/>
                    </a:cubicBezTo>
                    <a:cubicBezTo>
                      <a:pt x="37" y="7"/>
                      <a:pt x="37" y="7"/>
                      <a:pt x="37" y="7"/>
                    </a:cubicBezTo>
                    <a:cubicBezTo>
                      <a:pt x="35" y="5"/>
                      <a:pt x="35" y="5"/>
                      <a:pt x="35" y="5"/>
                    </a:cubicBezTo>
                    <a:cubicBezTo>
                      <a:pt x="34" y="4"/>
                      <a:pt x="34" y="4"/>
                      <a:pt x="33" y="5"/>
                    </a:cubicBezTo>
                    <a:cubicBezTo>
                      <a:pt x="29" y="7"/>
                      <a:pt x="29" y="7"/>
                      <a:pt x="29" y="7"/>
                    </a:cubicBezTo>
                    <a:cubicBezTo>
                      <a:pt x="28" y="7"/>
                      <a:pt x="28" y="7"/>
                      <a:pt x="27" y="7"/>
                    </a:cubicBezTo>
                    <a:cubicBezTo>
                      <a:pt x="27" y="7"/>
                      <a:pt x="26" y="7"/>
                      <a:pt x="25" y="6"/>
                    </a:cubicBezTo>
                    <a:cubicBezTo>
                      <a:pt x="25" y="6"/>
                      <a:pt x="24" y="6"/>
                      <a:pt x="24" y="5"/>
                    </a:cubicBezTo>
                    <a:cubicBezTo>
                      <a:pt x="24" y="1"/>
                      <a:pt x="24" y="1"/>
                      <a:pt x="24" y="1"/>
                    </a:cubicBezTo>
                    <a:cubicBezTo>
                      <a:pt x="24" y="0"/>
                      <a:pt x="23" y="0"/>
                      <a:pt x="23" y="0"/>
                    </a:cubicBezTo>
                    <a:cubicBezTo>
                      <a:pt x="20" y="0"/>
                      <a:pt x="20" y="0"/>
                      <a:pt x="20" y="0"/>
                    </a:cubicBezTo>
                    <a:cubicBezTo>
                      <a:pt x="19" y="0"/>
                      <a:pt x="19" y="0"/>
                      <a:pt x="19" y="1"/>
                    </a:cubicBezTo>
                    <a:cubicBezTo>
                      <a:pt x="17" y="4"/>
                      <a:pt x="17" y="4"/>
                      <a:pt x="17" y="4"/>
                    </a:cubicBezTo>
                    <a:cubicBezTo>
                      <a:pt x="17" y="6"/>
                      <a:pt x="17" y="6"/>
                      <a:pt x="16" y="6"/>
                    </a:cubicBezTo>
                    <a:cubicBezTo>
                      <a:pt x="15" y="7"/>
                      <a:pt x="15" y="7"/>
                      <a:pt x="14" y="7"/>
                    </a:cubicBezTo>
                    <a:cubicBezTo>
                      <a:pt x="14" y="7"/>
                      <a:pt x="13" y="7"/>
                      <a:pt x="12" y="7"/>
                    </a:cubicBezTo>
                    <a:cubicBezTo>
                      <a:pt x="9" y="5"/>
                      <a:pt x="9" y="5"/>
                      <a:pt x="9" y="5"/>
                    </a:cubicBezTo>
                    <a:cubicBezTo>
                      <a:pt x="9" y="4"/>
                      <a:pt x="8" y="4"/>
                      <a:pt x="8" y="5"/>
                    </a:cubicBezTo>
                    <a:cubicBezTo>
                      <a:pt x="6" y="7"/>
                      <a:pt x="6" y="7"/>
                      <a:pt x="6" y="7"/>
                    </a:cubicBezTo>
                    <a:cubicBezTo>
                      <a:pt x="4" y="7"/>
                      <a:pt x="4" y="8"/>
                      <a:pt x="6" y="8"/>
                    </a:cubicBezTo>
                    <a:cubicBezTo>
                      <a:pt x="8" y="12"/>
                      <a:pt x="8" y="12"/>
                      <a:pt x="8" y="12"/>
                    </a:cubicBezTo>
                    <a:cubicBezTo>
                      <a:pt x="9" y="13"/>
                      <a:pt x="9" y="13"/>
                      <a:pt x="8" y="14"/>
                    </a:cubicBezTo>
                    <a:cubicBezTo>
                      <a:pt x="8" y="14"/>
                      <a:pt x="8" y="14"/>
                      <a:pt x="8" y="14"/>
                    </a:cubicBezTo>
                    <a:cubicBezTo>
                      <a:pt x="8" y="15"/>
                      <a:pt x="8" y="15"/>
                      <a:pt x="8" y="16"/>
                    </a:cubicBezTo>
                    <a:cubicBezTo>
                      <a:pt x="8" y="16"/>
                      <a:pt x="8" y="16"/>
                      <a:pt x="8" y="16"/>
                    </a:cubicBezTo>
                    <a:cubicBezTo>
                      <a:pt x="7" y="16"/>
                      <a:pt x="7" y="17"/>
                      <a:pt x="6" y="17"/>
                    </a:cubicBezTo>
                    <a:cubicBezTo>
                      <a:pt x="1" y="17"/>
                      <a:pt x="1" y="17"/>
                      <a:pt x="1" y="17"/>
                    </a:cubicBezTo>
                    <a:cubicBezTo>
                      <a:pt x="1" y="18"/>
                      <a:pt x="0" y="18"/>
                      <a:pt x="0" y="19"/>
                    </a:cubicBezTo>
                    <a:cubicBezTo>
                      <a:pt x="0" y="21"/>
                      <a:pt x="0" y="21"/>
                      <a:pt x="0" y="21"/>
                    </a:cubicBezTo>
                    <a:cubicBezTo>
                      <a:pt x="0" y="22"/>
                      <a:pt x="1" y="22"/>
                      <a:pt x="1" y="23"/>
                    </a:cubicBezTo>
                    <a:cubicBezTo>
                      <a:pt x="6" y="23"/>
                      <a:pt x="6" y="23"/>
                      <a:pt x="6" y="23"/>
                    </a:cubicBezTo>
                    <a:cubicBezTo>
                      <a:pt x="7" y="23"/>
                      <a:pt x="7" y="25"/>
                      <a:pt x="8" y="25"/>
                    </a:cubicBezTo>
                    <a:cubicBezTo>
                      <a:pt x="8" y="25"/>
                      <a:pt x="8" y="25"/>
                      <a:pt x="8" y="25"/>
                    </a:cubicBezTo>
                    <a:cubicBezTo>
                      <a:pt x="8" y="26"/>
                      <a:pt x="8" y="26"/>
                      <a:pt x="8" y="27"/>
                    </a:cubicBezTo>
                    <a:cubicBezTo>
                      <a:pt x="8" y="27"/>
                      <a:pt x="8" y="27"/>
                      <a:pt x="8" y="27"/>
                    </a:cubicBezTo>
                    <a:cubicBezTo>
                      <a:pt x="9" y="28"/>
                      <a:pt x="9" y="28"/>
                      <a:pt x="8" y="29"/>
                    </a:cubicBezTo>
                    <a:cubicBezTo>
                      <a:pt x="6" y="32"/>
                      <a:pt x="6" y="32"/>
                      <a:pt x="6" y="32"/>
                    </a:cubicBezTo>
                    <a:cubicBezTo>
                      <a:pt x="4" y="32"/>
                      <a:pt x="4" y="33"/>
                      <a:pt x="6" y="33"/>
                    </a:cubicBezTo>
                    <a:cubicBezTo>
                      <a:pt x="8" y="35"/>
                      <a:pt x="8" y="35"/>
                      <a:pt x="8" y="35"/>
                    </a:cubicBezTo>
                    <a:cubicBezTo>
                      <a:pt x="8" y="36"/>
                      <a:pt x="9" y="36"/>
                      <a:pt x="9" y="35"/>
                    </a:cubicBezTo>
                    <a:cubicBezTo>
                      <a:pt x="12" y="33"/>
                      <a:pt x="12" y="33"/>
                      <a:pt x="12" y="33"/>
                    </a:cubicBezTo>
                    <a:cubicBezTo>
                      <a:pt x="13" y="33"/>
                      <a:pt x="14" y="33"/>
                      <a:pt x="14" y="33"/>
                    </a:cubicBezTo>
                    <a:cubicBezTo>
                      <a:pt x="14" y="33"/>
                      <a:pt x="14" y="33"/>
                      <a:pt x="14" y="33"/>
                    </a:cubicBezTo>
                    <a:cubicBezTo>
                      <a:pt x="15" y="33"/>
                      <a:pt x="15" y="33"/>
                      <a:pt x="16" y="34"/>
                    </a:cubicBezTo>
                    <a:cubicBezTo>
                      <a:pt x="16" y="34"/>
                      <a:pt x="16" y="34"/>
                      <a:pt x="16" y="34"/>
                    </a:cubicBezTo>
                    <a:cubicBezTo>
                      <a:pt x="17" y="34"/>
                      <a:pt x="17" y="34"/>
                      <a:pt x="17" y="35"/>
                    </a:cubicBezTo>
                    <a:cubicBezTo>
                      <a:pt x="19" y="40"/>
                      <a:pt x="19" y="40"/>
                      <a:pt x="19" y="40"/>
                    </a:cubicBezTo>
                    <a:cubicBezTo>
                      <a:pt x="19" y="41"/>
                      <a:pt x="19" y="41"/>
                      <a:pt x="20" y="41"/>
                    </a:cubicBezTo>
                    <a:cubicBezTo>
                      <a:pt x="23" y="41"/>
                      <a:pt x="23" y="41"/>
                      <a:pt x="23" y="41"/>
                    </a:cubicBezTo>
                    <a:cubicBezTo>
                      <a:pt x="23" y="41"/>
                      <a:pt x="24" y="41"/>
                      <a:pt x="24" y="40"/>
                    </a:cubicBezTo>
                    <a:cubicBezTo>
                      <a:pt x="24" y="36"/>
                      <a:pt x="24" y="36"/>
                      <a:pt x="24" y="36"/>
                    </a:cubicBezTo>
                    <a:cubicBezTo>
                      <a:pt x="24" y="34"/>
                      <a:pt x="25" y="34"/>
                      <a:pt x="25" y="34"/>
                    </a:cubicBezTo>
                    <a:cubicBezTo>
                      <a:pt x="26" y="34"/>
                      <a:pt x="26" y="34"/>
                      <a:pt x="26" y="34"/>
                    </a:cubicBezTo>
                    <a:cubicBezTo>
                      <a:pt x="26" y="33"/>
                      <a:pt x="27" y="33"/>
                      <a:pt x="27" y="33"/>
                    </a:cubicBezTo>
                    <a:cubicBezTo>
                      <a:pt x="27" y="33"/>
                      <a:pt x="27" y="33"/>
                      <a:pt x="27" y="33"/>
                    </a:cubicBezTo>
                    <a:cubicBezTo>
                      <a:pt x="28" y="33"/>
                      <a:pt x="28" y="33"/>
                      <a:pt x="29" y="33"/>
                    </a:cubicBezTo>
                    <a:cubicBezTo>
                      <a:pt x="33" y="35"/>
                      <a:pt x="33" y="35"/>
                      <a:pt x="33" y="35"/>
                    </a:cubicBezTo>
                    <a:cubicBezTo>
                      <a:pt x="33" y="36"/>
                      <a:pt x="34" y="36"/>
                      <a:pt x="35" y="35"/>
                    </a:cubicBezTo>
                    <a:cubicBezTo>
                      <a:pt x="37" y="33"/>
                      <a:pt x="37" y="33"/>
                      <a:pt x="37" y="33"/>
                    </a:cubicBezTo>
                    <a:cubicBezTo>
                      <a:pt x="37" y="32"/>
                      <a:pt x="37" y="32"/>
                      <a:pt x="37" y="32"/>
                    </a:cubicBezTo>
                    <a:cubicBezTo>
                      <a:pt x="34" y="29"/>
                      <a:pt x="34" y="29"/>
                      <a:pt x="34" y="29"/>
                    </a:cubicBezTo>
                    <a:cubicBezTo>
                      <a:pt x="34" y="28"/>
                      <a:pt x="34" y="28"/>
                      <a:pt x="34" y="27"/>
                    </a:cubicBezTo>
                    <a:cubicBezTo>
                      <a:pt x="34" y="27"/>
                      <a:pt x="34" y="27"/>
                      <a:pt x="34" y="27"/>
                    </a:cubicBezTo>
                    <a:cubicBezTo>
                      <a:pt x="34" y="26"/>
                      <a:pt x="35" y="26"/>
                      <a:pt x="35" y="25"/>
                    </a:cubicBezTo>
                    <a:cubicBezTo>
                      <a:pt x="35" y="25"/>
                      <a:pt x="35" y="25"/>
                      <a:pt x="35" y="25"/>
                    </a:cubicBezTo>
                    <a:cubicBezTo>
                      <a:pt x="35" y="25"/>
                      <a:pt x="35" y="23"/>
                      <a:pt x="37" y="23"/>
                    </a:cubicBezTo>
                    <a:cubicBezTo>
                      <a:pt x="40" y="23"/>
                      <a:pt x="40" y="23"/>
                      <a:pt x="40" y="23"/>
                    </a:cubicBezTo>
                    <a:cubicBezTo>
                      <a:pt x="41" y="22"/>
                      <a:pt x="41" y="22"/>
                      <a:pt x="41" y="21"/>
                    </a:cubicBezTo>
                    <a:cubicBezTo>
                      <a:pt x="41" y="19"/>
                      <a:pt x="41" y="19"/>
                      <a:pt x="41" y="19"/>
                    </a:cubicBezTo>
                    <a:cubicBezTo>
                      <a:pt x="41" y="18"/>
                      <a:pt x="41" y="18"/>
                      <a:pt x="40" y="1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sp>
          <p:nvSpPr>
            <p:cNvPr id="22" name="Freeform 57">
              <a:extLst>
                <a:ext uri="{FF2B5EF4-FFF2-40B4-BE49-F238E27FC236}">
                  <a16:creationId xmlns:a16="http://schemas.microsoft.com/office/drawing/2014/main" id="{7DE2D1B3-82EF-4746-B3C9-00E0E2154EF6}"/>
                </a:ext>
                <a:ext uri="{C183D7F6-B498-43B3-948B-1728B52AA6E4}">
                  <adec:decorative xmlns:adec="http://schemas.microsoft.com/office/drawing/2017/decorative" val="1"/>
                </a:ext>
              </a:extLst>
            </p:cNvPr>
            <p:cNvSpPr>
              <a:spLocks noEditPoints="1"/>
            </p:cNvSpPr>
            <p:nvPr/>
          </p:nvSpPr>
          <p:spPr bwMode="auto">
            <a:xfrm>
              <a:off x="7596187" y="3162302"/>
              <a:ext cx="103187" cy="10318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cxnSp>
        <p:nvCxnSpPr>
          <p:cNvPr id="39" name="Straight Arrow Connector 38">
            <a:extLst>
              <a:ext uri="{FF2B5EF4-FFF2-40B4-BE49-F238E27FC236}">
                <a16:creationId xmlns:a16="http://schemas.microsoft.com/office/drawing/2014/main" id="{5A95749D-80D5-D7E1-BEA4-A5370A323008}"/>
              </a:ext>
              <a:ext uri="{C183D7F6-B498-43B3-948B-1728B52AA6E4}">
                <adec:decorative xmlns:adec="http://schemas.microsoft.com/office/drawing/2017/decorative" val="1"/>
              </a:ext>
            </a:extLst>
          </p:cNvPr>
          <p:cNvCxnSpPr>
            <a:cxnSpLocks/>
          </p:cNvCxnSpPr>
          <p:nvPr/>
        </p:nvCxnSpPr>
        <p:spPr>
          <a:xfrm>
            <a:off x="8223971" y="3929591"/>
            <a:ext cx="888348" cy="718397"/>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85327A5-2286-1152-05E5-4EF1DBB90BDF}"/>
              </a:ext>
              <a:ext uri="{C183D7F6-B498-43B3-948B-1728B52AA6E4}">
                <adec:decorative xmlns:adec="http://schemas.microsoft.com/office/drawing/2017/decorative" val="1"/>
              </a:ext>
            </a:extLst>
          </p:cNvPr>
          <p:cNvCxnSpPr>
            <a:cxnSpLocks/>
          </p:cNvCxnSpPr>
          <p:nvPr/>
        </p:nvCxnSpPr>
        <p:spPr>
          <a:xfrm rot="10800000" flipH="1">
            <a:off x="6525921" y="3551869"/>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2F358329-2C19-4FBA-B51C-51CE75BE790F">
            <a:extLst>
              <a:ext uri="{FF2B5EF4-FFF2-40B4-BE49-F238E27FC236}">
                <a16:creationId xmlns:a16="http://schemas.microsoft.com/office/drawing/2014/main" id="{AA0340B6-FD00-891C-C203-178A34966EB3}"/>
              </a:ext>
              <a:ext uri="{C183D7F6-B498-43B3-948B-1728B52AA6E4}">
                <adec:decorative xmlns:adec="http://schemas.microsoft.com/office/drawing/2017/decorative" val="1"/>
              </a:ext>
            </a:extLst>
          </p:cNvPr>
          <p:cNvPicPr>
            <a:picLocks noChangeAspect="1" noChangeArrowheads="1"/>
          </p:cNvPicPr>
          <p:nvPr/>
        </p:nvPicPr>
        <p:blipFill rotWithShape="1">
          <a:blip r:embed="rId12">
            <a:extLst>
              <a:ext uri="{96DAC541-7B7A-43D3-8B79-37D633B846F1}">
                <asvg:svgBlip xmlns:asvg="http://schemas.microsoft.com/office/drawing/2016/SVG/main" r:embed="rId13"/>
              </a:ext>
            </a:extLst>
          </a:blip>
          <a:srcRect l="-7183" r="-3331"/>
          <a:stretch/>
        </p:blipFill>
        <p:spPr bwMode="auto">
          <a:xfrm>
            <a:off x="7120216" y="3331649"/>
            <a:ext cx="411480" cy="3748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13691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591847"/>
            <a:ext cx="4923774" cy="1052596"/>
          </a:xfrm>
        </p:spPr>
        <p:txBody>
          <a:bodyPr/>
          <a:lstStyle/>
          <a:p>
            <a:r>
              <a:rPr lang="zh-CN" altLang="en-US" sz="2800" dirty="0"/>
              <a:t>行业客户创新案例</a:t>
            </a:r>
            <a:br>
              <a:rPr lang="en-US" altLang="zh-CN" sz="2800" dirty="0"/>
            </a:b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82251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5E7AD7-CB5D-1974-ABF8-31C45EEBCDA2}"/>
              </a:ext>
            </a:extLst>
          </p:cNvPr>
          <p:cNvSpPr/>
          <p:nvPr/>
        </p:nvSpPr>
        <p:spPr bwMode="auto">
          <a:xfrm>
            <a:off x="3323222" y="674121"/>
            <a:ext cx="5545557" cy="38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32742" fontAlgn="base">
              <a:lnSpc>
                <a:spcPct val="90000"/>
              </a:lnSpc>
              <a:spcBef>
                <a:spcPts val="1800"/>
              </a:spcBef>
              <a:spcAft>
                <a:spcPct val="0"/>
              </a:spcAft>
              <a:defRPr/>
            </a:pPr>
            <a:r>
              <a:rPr kumimoji="0" lang="en-US" sz="2800" b="0" i="0" u="none" strike="noStrike" kern="1200" cap="none" spc="-50" normalizeH="0" baseline="0" noProof="0">
                <a:ln w="3175">
                  <a:noFill/>
                </a:ln>
                <a:gradFill flip="none" rotWithShape="1">
                  <a:gsLst>
                    <a:gs pos="100000">
                      <a:srgbClr val="CD98D0"/>
                    </a:gs>
                    <a:gs pos="0">
                      <a:srgbClr val="8DC8E8"/>
                    </a:gs>
                  </a:gsLst>
                  <a:lin ang="2700000" scaled="1"/>
                  <a:tileRect/>
                </a:gradFill>
                <a:effectLst/>
                <a:uLnTx/>
                <a:uFillTx/>
                <a:latin typeface="Segoe UI Semibold"/>
                <a:ea typeface="+mn-ea"/>
                <a:cs typeface="Segoe UI"/>
              </a:rPr>
              <a:t>Azure </a:t>
            </a:r>
            <a:r>
              <a:rPr kumimoji="0" lang="en-US" sz="2800" b="0" i="0" u="none" strike="noStrike" kern="1200" cap="none" spc="-50" normalizeH="0" baseline="0" noProof="0" err="1">
                <a:ln w="3175">
                  <a:noFill/>
                </a:ln>
                <a:gradFill flip="none" rotWithShape="1">
                  <a:gsLst>
                    <a:gs pos="100000">
                      <a:srgbClr val="CD98D0"/>
                    </a:gs>
                    <a:gs pos="0">
                      <a:srgbClr val="8DC8E8"/>
                    </a:gs>
                  </a:gsLst>
                  <a:lin ang="2700000" scaled="1"/>
                  <a:tileRect/>
                </a:gradFill>
                <a:effectLst/>
                <a:uLnTx/>
                <a:uFillTx/>
                <a:latin typeface="Segoe UI Semibold"/>
                <a:ea typeface="+mn-ea"/>
                <a:cs typeface="Segoe UI"/>
              </a:rPr>
              <a:t>OpenAI</a:t>
            </a:r>
            <a:r>
              <a:rPr kumimoji="0" lang="en-US" sz="2800" b="0" i="0" u="none" strike="noStrike" kern="1200" cap="none" spc="-50" normalizeH="0" baseline="0" noProof="0">
                <a:ln w="3175">
                  <a:noFill/>
                </a:ln>
                <a:gradFill flip="none" rotWithShape="1">
                  <a:gsLst>
                    <a:gs pos="100000">
                      <a:srgbClr val="CD98D0"/>
                    </a:gs>
                    <a:gs pos="0">
                      <a:srgbClr val="8DC8E8"/>
                    </a:gs>
                  </a:gsLst>
                  <a:lin ang="2700000" scaled="1"/>
                  <a:tileRect/>
                </a:gradFill>
                <a:effectLst/>
                <a:uLnTx/>
                <a:uFillTx/>
                <a:latin typeface="Segoe UI Semibold"/>
                <a:ea typeface="+mn-ea"/>
                <a:cs typeface="Segoe UI"/>
              </a:rPr>
              <a:t> </a:t>
            </a:r>
            <a:r>
              <a:rPr lang="zh-CN" altLang="en-US" sz="2800" spc="-50">
                <a:ln w="3175">
                  <a:noFill/>
                </a:ln>
                <a:gradFill flip="none" rotWithShape="1">
                  <a:gsLst>
                    <a:gs pos="100000">
                      <a:srgbClr val="CD98D0"/>
                    </a:gs>
                    <a:gs pos="0">
                      <a:srgbClr val="8DC8E8"/>
                    </a:gs>
                  </a:gsLst>
                  <a:lin ang="2700000" scaled="1"/>
                  <a:tileRect/>
                </a:gradFill>
                <a:latin typeface="Segoe UI Semibold"/>
                <a:cs typeface="Segoe UI"/>
              </a:rPr>
              <a:t>服务</a:t>
            </a:r>
            <a:endParaRPr lang="en-US" altLang="zh-CN" sz="2800" spc="-50">
              <a:ln w="3175">
                <a:noFill/>
              </a:ln>
              <a:gradFill flip="none" rotWithShape="1">
                <a:gsLst>
                  <a:gs pos="100000">
                    <a:srgbClr val="CD98D0"/>
                  </a:gs>
                  <a:gs pos="0">
                    <a:srgbClr val="8DC8E8"/>
                  </a:gs>
                </a:gsLst>
                <a:lin ang="2700000" scaled="1"/>
                <a:tileRect/>
              </a:gradFill>
              <a:latin typeface="Segoe UI Semibold"/>
              <a:cs typeface="Segoe UI"/>
            </a:endParaRPr>
          </a:p>
        </p:txBody>
      </p:sp>
      <p:sp>
        <p:nvSpPr>
          <p:cNvPr id="20" name="Rounded Rectangle 19">
            <a:extLst>
              <a:ext uri="{FF2B5EF4-FFF2-40B4-BE49-F238E27FC236}">
                <a16:creationId xmlns:a16="http://schemas.microsoft.com/office/drawing/2014/main" id="{B28094DB-AC29-EA3B-BECA-FFBCB0499EBA}"/>
              </a:ext>
              <a:ext uri="{C183D7F6-B498-43B3-948B-1728B52AA6E4}">
                <adec:decorative xmlns:adec="http://schemas.microsoft.com/office/drawing/2017/decorative" val="1"/>
              </a:ext>
            </a:extLst>
          </p:cNvPr>
          <p:cNvSpPr/>
          <p:nvPr/>
        </p:nvSpPr>
        <p:spPr bwMode="auto">
          <a:xfrm>
            <a:off x="352425" y="1455395"/>
            <a:ext cx="11487150" cy="5102567"/>
          </a:xfrm>
          <a:prstGeom prst="roundRect">
            <a:avLst>
              <a:gd name="adj" fmla="val 1932"/>
            </a:avLst>
          </a:prstGeom>
          <a:noFill/>
          <a:ln w="15875">
            <a:gradFill flip="none" rotWithShape="1">
              <a:gsLst>
                <a:gs pos="100000">
                  <a:srgbClr val="CD98D0"/>
                </a:gs>
                <a:gs pos="0">
                  <a:srgbClr val="8DC8E8"/>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720000" rIns="108000" bIns="180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2800" b="1" i="0" u="none" strike="noStrike" kern="1200" cap="none" spc="0" normalizeH="0" baseline="0" noProof="0">
              <a:ln>
                <a:noFill/>
              </a:ln>
              <a:gradFill>
                <a:gsLst>
                  <a:gs pos="0">
                    <a:srgbClr val="8DC8E8"/>
                  </a:gs>
                  <a:gs pos="100000">
                    <a:srgbClr val="CD98CF"/>
                  </a:gs>
                </a:gsLst>
                <a:lin ang="2700000" scaled="1"/>
              </a:gradFill>
              <a:effectLst/>
              <a:uLnTx/>
              <a:uFillTx/>
              <a:latin typeface="Segoe UI Semibold" panose="020B0502040204020203" pitchFamily="34" charset="0"/>
              <a:ea typeface="+mn-ea"/>
              <a:cs typeface="Segoe UI Semibold" panose="020B0502040204020203" pitchFamily="34" charset="0"/>
            </a:endParaRPr>
          </a:p>
        </p:txBody>
      </p:sp>
      <p:pic>
        <p:nvPicPr>
          <p:cNvPr id="8" name="Graphic 7" descr="accenture logo">
            <a:extLst>
              <a:ext uri="{FF2B5EF4-FFF2-40B4-BE49-F238E27FC236}">
                <a16:creationId xmlns:a16="http://schemas.microsoft.com/office/drawing/2014/main" id="{91E2EF88-2C7C-E4F6-66E6-76A4191A3FBF}"/>
              </a:ext>
            </a:extLst>
          </p:cNvPr>
          <p:cNvPicPr>
            <a:picLocks noChangeAspect="1"/>
          </p:cNvPicPr>
          <p:nvPr/>
        </p:nvPicPr>
        <p:blipFill rotWithShape="1">
          <a:blip r:embed="rId3"/>
          <a:srcRect l="7325" t="6449" r="4863" b="57285"/>
          <a:stretch/>
        </p:blipFill>
        <p:spPr>
          <a:xfrm>
            <a:off x="825190" y="1829665"/>
            <a:ext cx="1215483" cy="376226"/>
          </a:xfrm>
          <a:prstGeom prst="rect">
            <a:avLst/>
          </a:prstGeom>
        </p:spPr>
      </p:pic>
      <p:pic>
        <p:nvPicPr>
          <p:cNvPr id="9" name="Picture 8" descr="AIbusters logo">
            <a:extLst>
              <a:ext uri="{FF2B5EF4-FFF2-40B4-BE49-F238E27FC236}">
                <a16:creationId xmlns:a16="http://schemas.microsoft.com/office/drawing/2014/main" id="{60135787-54B3-A27C-0F6D-D79BEEAF5DB1}"/>
              </a:ext>
            </a:extLst>
          </p:cNvPr>
          <p:cNvPicPr>
            <a:picLocks noChangeAspect="1"/>
          </p:cNvPicPr>
          <p:nvPr/>
        </p:nvPicPr>
        <p:blipFill>
          <a:blip r:embed="rId4"/>
          <a:srcRect/>
          <a:stretch/>
        </p:blipFill>
        <p:spPr>
          <a:xfrm>
            <a:off x="4394804" y="1957816"/>
            <a:ext cx="1129963" cy="186830"/>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5CB1DA7B-D550-818F-ED64-D06AF5F85A02}"/>
              </a:ext>
            </a:extLst>
          </p:cNvPr>
          <p:cNvPicPr>
            <a:picLocks noChangeAspect="1"/>
          </p:cNvPicPr>
          <p:nvPr/>
        </p:nvPicPr>
        <p:blipFill>
          <a:blip r:embed="rId5"/>
          <a:stretch>
            <a:fillRect/>
          </a:stretch>
        </p:blipFill>
        <p:spPr>
          <a:xfrm>
            <a:off x="6127564" y="1827478"/>
            <a:ext cx="1119645" cy="447507"/>
          </a:xfrm>
          <a:prstGeom prst="rect">
            <a:avLst/>
          </a:prstGeom>
        </p:spPr>
      </p:pic>
      <p:pic>
        <p:nvPicPr>
          <p:cNvPr id="26" name="Graphic 25" descr="american fidelity logo">
            <a:extLst>
              <a:ext uri="{FF2B5EF4-FFF2-40B4-BE49-F238E27FC236}">
                <a16:creationId xmlns:a16="http://schemas.microsoft.com/office/drawing/2014/main" id="{51E12A82-1A6B-3016-EFE9-42E01CD57C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50006" y="1878049"/>
            <a:ext cx="2141157" cy="346364"/>
          </a:xfrm>
          <a:prstGeom prst="rect">
            <a:avLst/>
          </a:prstGeom>
        </p:spPr>
      </p:pic>
      <p:pic>
        <p:nvPicPr>
          <p:cNvPr id="28" name="Picture 27" descr="Logo&#10;&#10;Description automatically generated">
            <a:extLst>
              <a:ext uri="{FF2B5EF4-FFF2-40B4-BE49-F238E27FC236}">
                <a16:creationId xmlns:a16="http://schemas.microsoft.com/office/drawing/2014/main" id="{27EB12ED-E426-C16B-03CA-75CF64D96922}"/>
              </a:ext>
            </a:extLst>
          </p:cNvPr>
          <p:cNvPicPr>
            <a:picLocks noChangeAspect="1"/>
          </p:cNvPicPr>
          <p:nvPr/>
        </p:nvPicPr>
        <p:blipFill rotWithShape="1">
          <a:blip r:embed="rId8"/>
          <a:srcRect l="9298" t="23124" r="12402" b="26345"/>
          <a:stretch/>
        </p:blipFill>
        <p:spPr>
          <a:xfrm>
            <a:off x="10593959" y="1917484"/>
            <a:ext cx="686686" cy="267495"/>
          </a:xfrm>
          <a:prstGeom prst="rect">
            <a:avLst/>
          </a:prstGeom>
        </p:spPr>
      </p:pic>
      <p:pic>
        <p:nvPicPr>
          <p:cNvPr id="36" name="Picture 35" descr="avanade logo">
            <a:extLst>
              <a:ext uri="{FF2B5EF4-FFF2-40B4-BE49-F238E27FC236}">
                <a16:creationId xmlns:a16="http://schemas.microsoft.com/office/drawing/2014/main" id="{9988B791-8303-88F1-BB93-53EDC7D9F9F4}"/>
              </a:ext>
            </a:extLst>
          </p:cNvPr>
          <p:cNvPicPr>
            <a:picLocks noChangeAspect="1"/>
          </p:cNvPicPr>
          <p:nvPr/>
        </p:nvPicPr>
        <p:blipFill rotWithShape="1">
          <a:blip r:embed="rId3"/>
          <a:srcRect t="62305" b="4662"/>
          <a:stretch/>
        </p:blipFill>
        <p:spPr>
          <a:xfrm>
            <a:off x="2341625" y="1871686"/>
            <a:ext cx="1450382" cy="359091"/>
          </a:xfrm>
          <a:prstGeom prst="rect">
            <a:avLst/>
          </a:prstGeom>
        </p:spPr>
      </p:pic>
      <p:pic>
        <p:nvPicPr>
          <p:cNvPr id="299035" name="Picture 299034" descr="Logo&#10;&#10;Description automatically generated">
            <a:extLst>
              <a:ext uri="{FF2B5EF4-FFF2-40B4-BE49-F238E27FC236}">
                <a16:creationId xmlns:a16="http://schemas.microsoft.com/office/drawing/2014/main" id="{4E20AF8B-72DC-0815-0034-7CAFAE206348}"/>
              </a:ext>
            </a:extLst>
          </p:cNvPr>
          <p:cNvPicPr>
            <a:picLocks noChangeAspect="1"/>
          </p:cNvPicPr>
          <p:nvPr/>
        </p:nvPicPr>
        <p:blipFill rotWithShape="1">
          <a:blip r:embed="rId9"/>
          <a:srcRect l="9093" t="19818" r="8209" b="20853"/>
          <a:stretch/>
        </p:blipFill>
        <p:spPr>
          <a:xfrm>
            <a:off x="841766" y="4943141"/>
            <a:ext cx="1292659" cy="428034"/>
          </a:xfrm>
          <a:prstGeom prst="rect">
            <a:avLst/>
          </a:prstGeom>
        </p:spPr>
      </p:pic>
      <p:pic>
        <p:nvPicPr>
          <p:cNvPr id="299036" name="Picture 299035" descr="Logo&#10;&#10;Description automatically generated">
            <a:extLst>
              <a:ext uri="{FF2B5EF4-FFF2-40B4-BE49-F238E27FC236}">
                <a16:creationId xmlns:a16="http://schemas.microsoft.com/office/drawing/2014/main" id="{2BC7592A-B7D9-4554-C661-DC9FC785D4C9}"/>
              </a:ext>
            </a:extLst>
          </p:cNvPr>
          <p:cNvPicPr>
            <a:picLocks noChangeAspect="1"/>
          </p:cNvPicPr>
          <p:nvPr/>
        </p:nvPicPr>
        <p:blipFill>
          <a:blip r:embed="rId10"/>
          <a:stretch>
            <a:fillRect/>
          </a:stretch>
        </p:blipFill>
        <p:spPr>
          <a:xfrm>
            <a:off x="2763758" y="4819029"/>
            <a:ext cx="901676" cy="676258"/>
          </a:xfrm>
          <a:prstGeom prst="rect">
            <a:avLst/>
          </a:prstGeom>
        </p:spPr>
      </p:pic>
      <p:pic>
        <p:nvPicPr>
          <p:cNvPr id="299037" name="Picture 299036" descr="Icon&#10;&#10;Description automatically generated">
            <a:extLst>
              <a:ext uri="{FF2B5EF4-FFF2-40B4-BE49-F238E27FC236}">
                <a16:creationId xmlns:a16="http://schemas.microsoft.com/office/drawing/2014/main" id="{1BB2501D-E034-38CD-2988-4E54ECDF0CF5}"/>
              </a:ext>
            </a:extLst>
          </p:cNvPr>
          <p:cNvPicPr>
            <a:picLocks noChangeAspect="1"/>
          </p:cNvPicPr>
          <p:nvPr/>
        </p:nvPicPr>
        <p:blipFill>
          <a:blip r:embed="rId11"/>
          <a:stretch>
            <a:fillRect/>
          </a:stretch>
        </p:blipFill>
        <p:spPr>
          <a:xfrm>
            <a:off x="4294767" y="5080561"/>
            <a:ext cx="1032795" cy="153195"/>
          </a:xfrm>
          <a:prstGeom prst="rect">
            <a:avLst/>
          </a:prstGeom>
        </p:spPr>
      </p:pic>
      <p:pic>
        <p:nvPicPr>
          <p:cNvPr id="299040" name="Picture 299039" descr="Logo, company name&#10;&#10;Description automatically generated">
            <a:extLst>
              <a:ext uri="{FF2B5EF4-FFF2-40B4-BE49-F238E27FC236}">
                <a16:creationId xmlns:a16="http://schemas.microsoft.com/office/drawing/2014/main" id="{D3C0FA8C-5078-ECA1-7A9E-28408F5CEA1F}"/>
              </a:ext>
            </a:extLst>
          </p:cNvPr>
          <p:cNvPicPr>
            <a:picLocks noChangeAspect="1"/>
          </p:cNvPicPr>
          <p:nvPr/>
        </p:nvPicPr>
        <p:blipFill>
          <a:blip r:embed="rId12"/>
          <a:stretch>
            <a:fillRect/>
          </a:stretch>
        </p:blipFill>
        <p:spPr>
          <a:xfrm>
            <a:off x="5956895" y="4960298"/>
            <a:ext cx="426066" cy="393723"/>
          </a:xfrm>
          <a:prstGeom prst="rect">
            <a:avLst/>
          </a:prstGeom>
        </p:spPr>
      </p:pic>
      <p:pic>
        <p:nvPicPr>
          <p:cNvPr id="299041" name="Picture 299040" descr="snelstart logo">
            <a:extLst>
              <a:ext uri="{FF2B5EF4-FFF2-40B4-BE49-F238E27FC236}">
                <a16:creationId xmlns:a16="http://schemas.microsoft.com/office/drawing/2014/main" id="{60FBBF88-D11C-8C81-1111-2EAA16DD0AD5}"/>
              </a:ext>
            </a:extLst>
          </p:cNvPr>
          <p:cNvPicPr>
            <a:picLocks noChangeAspect="1"/>
          </p:cNvPicPr>
          <p:nvPr/>
        </p:nvPicPr>
        <p:blipFill>
          <a:blip r:embed="rId13"/>
          <a:stretch>
            <a:fillRect/>
          </a:stretch>
        </p:blipFill>
        <p:spPr>
          <a:xfrm>
            <a:off x="7012294" y="4953555"/>
            <a:ext cx="1272521" cy="407206"/>
          </a:xfrm>
          <a:prstGeom prst="rect">
            <a:avLst/>
          </a:prstGeom>
        </p:spPr>
      </p:pic>
      <p:pic>
        <p:nvPicPr>
          <p:cNvPr id="299043" name="Graphic 299042" descr="sogeti logo">
            <a:extLst>
              <a:ext uri="{FF2B5EF4-FFF2-40B4-BE49-F238E27FC236}">
                <a16:creationId xmlns:a16="http://schemas.microsoft.com/office/drawing/2014/main" id="{8E0F3E88-1F39-AC02-987B-15674421716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14148" y="4943714"/>
            <a:ext cx="814968" cy="426888"/>
          </a:xfrm>
          <a:prstGeom prst="rect">
            <a:avLst/>
          </a:prstGeom>
        </p:spPr>
      </p:pic>
      <p:pic>
        <p:nvPicPr>
          <p:cNvPr id="299045" name="Picture 299044" descr="A picture containing icon&#10;&#10;Description automatically generated">
            <a:extLst>
              <a:ext uri="{FF2B5EF4-FFF2-40B4-BE49-F238E27FC236}">
                <a16:creationId xmlns:a16="http://schemas.microsoft.com/office/drawing/2014/main" id="{2C382483-6DC4-108D-DCF0-8767E3B1DC7D}"/>
              </a:ext>
            </a:extLst>
          </p:cNvPr>
          <p:cNvPicPr>
            <a:picLocks noChangeAspect="1"/>
          </p:cNvPicPr>
          <p:nvPr/>
        </p:nvPicPr>
        <p:blipFill>
          <a:blip r:embed="rId16"/>
          <a:stretch>
            <a:fillRect/>
          </a:stretch>
        </p:blipFill>
        <p:spPr>
          <a:xfrm>
            <a:off x="10358451" y="4944476"/>
            <a:ext cx="991783" cy="450281"/>
          </a:xfrm>
          <a:prstGeom prst="rect">
            <a:avLst/>
          </a:prstGeom>
        </p:spPr>
      </p:pic>
      <p:pic>
        <p:nvPicPr>
          <p:cNvPr id="299047" name="Graphic 299046" descr="strabag logo">
            <a:extLst>
              <a:ext uri="{FF2B5EF4-FFF2-40B4-BE49-F238E27FC236}">
                <a16:creationId xmlns:a16="http://schemas.microsoft.com/office/drawing/2014/main" id="{829A33E3-902A-E3F4-5863-76085B553FA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41766" y="5789292"/>
            <a:ext cx="1165041" cy="199422"/>
          </a:xfrm>
          <a:prstGeom prst="rect">
            <a:avLst/>
          </a:prstGeom>
        </p:spPr>
      </p:pic>
      <p:pic>
        <p:nvPicPr>
          <p:cNvPr id="299048" name="Picture 299047" descr="A picture containing text, clipart&#10;&#10;Description automatically generated">
            <a:extLst>
              <a:ext uri="{FF2B5EF4-FFF2-40B4-BE49-F238E27FC236}">
                <a16:creationId xmlns:a16="http://schemas.microsoft.com/office/drawing/2014/main" id="{F486BADA-6166-D4E2-33BE-3383A4B4A16A}"/>
              </a:ext>
            </a:extLst>
          </p:cNvPr>
          <p:cNvPicPr>
            <a:picLocks noChangeAspect="1"/>
          </p:cNvPicPr>
          <p:nvPr/>
        </p:nvPicPr>
        <p:blipFill>
          <a:blip r:embed="rId19"/>
          <a:stretch>
            <a:fillRect/>
          </a:stretch>
        </p:blipFill>
        <p:spPr>
          <a:xfrm>
            <a:off x="3435309" y="5771819"/>
            <a:ext cx="1032794" cy="234369"/>
          </a:xfrm>
          <a:prstGeom prst="rect">
            <a:avLst/>
          </a:prstGeom>
        </p:spPr>
      </p:pic>
      <p:pic>
        <p:nvPicPr>
          <p:cNvPr id="299052" name="Graphic 299051" descr="wipro logo">
            <a:extLst>
              <a:ext uri="{FF2B5EF4-FFF2-40B4-BE49-F238E27FC236}">
                <a16:creationId xmlns:a16="http://schemas.microsoft.com/office/drawing/2014/main" id="{CA841E32-6160-4117-16AB-6AAA13A971C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627232" y="5598046"/>
            <a:ext cx="739187" cy="581914"/>
          </a:xfrm>
          <a:prstGeom prst="rect">
            <a:avLst/>
          </a:prstGeom>
        </p:spPr>
      </p:pic>
      <p:pic>
        <p:nvPicPr>
          <p:cNvPr id="299053" name="Picture 299052" descr="A picture containing text, clipart&#10;&#10;Description automatically generated">
            <a:extLst>
              <a:ext uri="{FF2B5EF4-FFF2-40B4-BE49-F238E27FC236}">
                <a16:creationId xmlns:a16="http://schemas.microsoft.com/office/drawing/2014/main" id="{3EEA740D-A903-E217-EE5A-C5EC4614AE62}"/>
              </a:ext>
            </a:extLst>
          </p:cNvPr>
          <p:cNvPicPr>
            <a:picLocks noChangeAspect="1"/>
          </p:cNvPicPr>
          <p:nvPr/>
        </p:nvPicPr>
        <p:blipFill>
          <a:blip r:embed="rId22"/>
          <a:stretch>
            <a:fillRect/>
          </a:stretch>
        </p:blipFill>
        <p:spPr>
          <a:xfrm>
            <a:off x="7477947" y="5692435"/>
            <a:ext cx="1269311" cy="393137"/>
          </a:xfrm>
          <a:prstGeom prst="rect">
            <a:avLst/>
          </a:prstGeom>
        </p:spPr>
      </p:pic>
      <p:pic>
        <p:nvPicPr>
          <p:cNvPr id="299057" name="Picture 299056" descr="Logo, company name&#10;&#10;Description automatically generated">
            <a:extLst>
              <a:ext uri="{FF2B5EF4-FFF2-40B4-BE49-F238E27FC236}">
                <a16:creationId xmlns:a16="http://schemas.microsoft.com/office/drawing/2014/main" id="{E0281972-C9AA-7365-9A73-C0472E590914}"/>
              </a:ext>
            </a:extLst>
          </p:cNvPr>
          <p:cNvPicPr>
            <a:picLocks noChangeAspect="1"/>
          </p:cNvPicPr>
          <p:nvPr/>
        </p:nvPicPr>
        <p:blipFill>
          <a:blip r:embed="rId23"/>
          <a:stretch>
            <a:fillRect/>
          </a:stretch>
        </p:blipFill>
        <p:spPr>
          <a:xfrm>
            <a:off x="10167843" y="5755377"/>
            <a:ext cx="1182391" cy="267253"/>
          </a:xfrm>
          <a:prstGeom prst="rect">
            <a:avLst/>
          </a:prstGeom>
        </p:spPr>
      </p:pic>
      <p:grpSp>
        <p:nvGrpSpPr>
          <p:cNvPr id="299009" name="Group 299008" descr="cognizant logo">
            <a:extLst>
              <a:ext uri="{FF2B5EF4-FFF2-40B4-BE49-F238E27FC236}">
                <a16:creationId xmlns:a16="http://schemas.microsoft.com/office/drawing/2014/main" id="{3CC6BEB0-9B96-82A5-02C7-B9D437A0CEEA}"/>
              </a:ext>
            </a:extLst>
          </p:cNvPr>
          <p:cNvGrpSpPr/>
          <p:nvPr/>
        </p:nvGrpSpPr>
        <p:grpSpPr>
          <a:xfrm>
            <a:off x="841757" y="3362444"/>
            <a:ext cx="1699015" cy="392294"/>
            <a:chOff x="8631744" y="2531836"/>
            <a:chExt cx="1938911" cy="541697"/>
          </a:xfrm>
        </p:grpSpPr>
        <p:pic>
          <p:nvPicPr>
            <p:cNvPr id="57" name="Graphic 56">
              <a:extLst>
                <a:ext uri="{FF2B5EF4-FFF2-40B4-BE49-F238E27FC236}">
                  <a16:creationId xmlns:a16="http://schemas.microsoft.com/office/drawing/2014/main" id="{525BE264-3B60-15BE-F5E5-CACD5EE2E708}"/>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6839" t="18796" r="73329" b="33311"/>
            <a:stretch/>
          </p:blipFill>
          <p:spPr>
            <a:xfrm>
              <a:off x="8631744" y="2537340"/>
              <a:ext cx="435475" cy="402145"/>
            </a:xfrm>
            <a:prstGeom prst="rect">
              <a:avLst/>
            </a:prstGeom>
          </p:spPr>
        </p:pic>
        <p:pic>
          <p:nvPicPr>
            <p:cNvPr id="59" name="Graphic 58">
              <a:extLst>
                <a:ext uri="{FF2B5EF4-FFF2-40B4-BE49-F238E27FC236}">
                  <a16:creationId xmlns:a16="http://schemas.microsoft.com/office/drawing/2014/main" id="{3E719301-5FA4-DFD4-7AE7-6546C840AB66}"/>
                </a:ext>
              </a:extLst>
            </p:cNvPr>
            <p:cNvPicPr>
              <a:picLocks noChangeAspect="1"/>
            </p:cNvPicPr>
            <p:nvPr/>
          </p:nvPicPr>
          <p:blipFill rotWithShape="1">
            <a:blip r:embed="rId24">
              <a:lum bright="100000"/>
              <a:extLst>
                <a:ext uri="{96DAC541-7B7A-43D3-8B79-37D633B846F1}">
                  <asvg:svgBlip xmlns:asvg="http://schemas.microsoft.com/office/drawing/2016/SVG/main" r:embed="rId25"/>
                </a:ext>
              </a:extLst>
            </a:blip>
            <a:srcRect l="26670" t="18140" r="4864" b="17345"/>
            <a:stretch/>
          </p:blipFill>
          <p:spPr>
            <a:xfrm>
              <a:off x="9067220" y="2531836"/>
              <a:ext cx="1503435" cy="541697"/>
            </a:xfrm>
            <a:prstGeom prst="rect">
              <a:avLst/>
            </a:prstGeom>
          </p:spPr>
        </p:pic>
      </p:grpSp>
      <p:pic>
        <p:nvPicPr>
          <p:cNvPr id="299011" name="Picture 299010" descr="Logo&#10;&#10;Description automatically generated with medium confidence">
            <a:extLst>
              <a:ext uri="{FF2B5EF4-FFF2-40B4-BE49-F238E27FC236}">
                <a16:creationId xmlns:a16="http://schemas.microsoft.com/office/drawing/2014/main" id="{E37A9EDF-8044-37F2-5DFE-7B0B27A05033}"/>
              </a:ext>
            </a:extLst>
          </p:cNvPr>
          <p:cNvPicPr>
            <a:picLocks noChangeAspect="1"/>
          </p:cNvPicPr>
          <p:nvPr/>
        </p:nvPicPr>
        <p:blipFill>
          <a:blip r:embed="rId26"/>
          <a:stretch>
            <a:fillRect/>
          </a:stretch>
        </p:blipFill>
        <p:spPr>
          <a:xfrm>
            <a:off x="3384973" y="3477143"/>
            <a:ext cx="1270028" cy="162896"/>
          </a:xfrm>
          <a:prstGeom prst="rect">
            <a:avLst/>
          </a:prstGeom>
        </p:spPr>
      </p:pic>
      <p:pic>
        <p:nvPicPr>
          <p:cNvPr id="299016" name="Picture 299015" descr="Text&#10;&#10;Description automatically generated with medium confidence">
            <a:extLst>
              <a:ext uri="{FF2B5EF4-FFF2-40B4-BE49-F238E27FC236}">
                <a16:creationId xmlns:a16="http://schemas.microsoft.com/office/drawing/2014/main" id="{347FCAED-C215-0CDD-FB7D-238FFCFCFAF0}"/>
              </a:ext>
            </a:extLst>
          </p:cNvPr>
          <p:cNvPicPr>
            <a:picLocks noChangeAspect="1"/>
          </p:cNvPicPr>
          <p:nvPr/>
        </p:nvPicPr>
        <p:blipFill>
          <a:blip r:embed="rId27"/>
          <a:stretch>
            <a:fillRect/>
          </a:stretch>
        </p:blipFill>
        <p:spPr>
          <a:xfrm>
            <a:off x="7423315" y="3303967"/>
            <a:ext cx="1024816" cy="509251"/>
          </a:xfrm>
          <a:prstGeom prst="rect">
            <a:avLst/>
          </a:prstGeom>
        </p:spPr>
      </p:pic>
      <p:pic>
        <p:nvPicPr>
          <p:cNvPr id="299017" name="Picture 299016" descr="Logo&#10;&#10;Description automatically generated">
            <a:extLst>
              <a:ext uri="{FF2B5EF4-FFF2-40B4-BE49-F238E27FC236}">
                <a16:creationId xmlns:a16="http://schemas.microsoft.com/office/drawing/2014/main" id="{B7CA17E5-3443-0701-1684-945F4780DE22}"/>
              </a:ext>
            </a:extLst>
          </p:cNvPr>
          <p:cNvPicPr>
            <a:picLocks noChangeAspect="1"/>
          </p:cNvPicPr>
          <p:nvPr/>
        </p:nvPicPr>
        <p:blipFill>
          <a:blip r:embed="rId28"/>
          <a:stretch>
            <a:fillRect/>
          </a:stretch>
        </p:blipFill>
        <p:spPr>
          <a:xfrm>
            <a:off x="5499191" y="3361746"/>
            <a:ext cx="1079934" cy="326785"/>
          </a:xfrm>
          <a:prstGeom prst="rect">
            <a:avLst/>
          </a:prstGeom>
        </p:spPr>
      </p:pic>
      <p:pic>
        <p:nvPicPr>
          <p:cNvPr id="299019" name="Picture 299018" descr="Logo&#10;&#10;Description automatically generated">
            <a:extLst>
              <a:ext uri="{FF2B5EF4-FFF2-40B4-BE49-F238E27FC236}">
                <a16:creationId xmlns:a16="http://schemas.microsoft.com/office/drawing/2014/main" id="{128BDBD4-2143-C59A-AA2B-B6923AD59DB2}"/>
              </a:ext>
            </a:extLst>
          </p:cNvPr>
          <p:cNvPicPr>
            <a:picLocks noChangeAspect="1"/>
          </p:cNvPicPr>
          <p:nvPr/>
        </p:nvPicPr>
        <p:blipFill>
          <a:blip r:embed="rId29"/>
          <a:stretch>
            <a:fillRect/>
          </a:stretch>
        </p:blipFill>
        <p:spPr>
          <a:xfrm>
            <a:off x="9292321" y="3367231"/>
            <a:ext cx="374056" cy="382723"/>
          </a:xfrm>
          <a:prstGeom prst="rect">
            <a:avLst/>
          </a:prstGeom>
        </p:spPr>
      </p:pic>
      <p:pic>
        <p:nvPicPr>
          <p:cNvPr id="299021" name="Picture 299020" descr="farmlands co-op logo">
            <a:extLst>
              <a:ext uri="{FF2B5EF4-FFF2-40B4-BE49-F238E27FC236}">
                <a16:creationId xmlns:a16="http://schemas.microsoft.com/office/drawing/2014/main" id="{C4C3E771-899D-227C-4307-762828E0E08D}"/>
              </a:ext>
            </a:extLst>
          </p:cNvPr>
          <p:cNvPicPr>
            <a:picLocks noChangeAspect="1"/>
          </p:cNvPicPr>
          <p:nvPr/>
        </p:nvPicPr>
        <p:blipFill>
          <a:blip r:embed="rId30">
            <a:extLst>
              <a:ext uri="{BEBA8EAE-BF5A-486C-A8C5-ECC9F3942E4B}">
                <a14:imgProps xmlns:a14="http://schemas.microsoft.com/office/drawing/2010/main">
                  <a14:imgLayer r:embed="rId31">
                    <a14:imgEffect>
                      <a14:brightnessContrast bright="100000"/>
                    </a14:imgEffect>
                  </a14:imgLayer>
                </a14:imgProps>
              </a:ext>
            </a:extLst>
          </a:blip>
          <a:stretch>
            <a:fillRect/>
          </a:stretch>
        </p:blipFill>
        <p:spPr>
          <a:xfrm>
            <a:off x="10510565" y="3369554"/>
            <a:ext cx="839669" cy="382350"/>
          </a:xfrm>
          <a:prstGeom prst="rect">
            <a:avLst/>
          </a:prstGeom>
        </p:spPr>
      </p:pic>
      <p:pic>
        <p:nvPicPr>
          <p:cNvPr id="299028" name="Picture 299027" descr="A picture containing text, tableware, vector graphics&#10;&#10;Description automatically generated">
            <a:extLst>
              <a:ext uri="{FF2B5EF4-FFF2-40B4-BE49-F238E27FC236}">
                <a16:creationId xmlns:a16="http://schemas.microsoft.com/office/drawing/2014/main" id="{FEFB0A48-2B77-27A8-85F2-EEA435288AC0}"/>
              </a:ext>
            </a:extLst>
          </p:cNvPr>
          <p:cNvPicPr>
            <a:picLocks noChangeAspect="1"/>
          </p:cNvPicPr>
          <p:nvPr/>
        </p:nvPicPr>
        <p:blipFill>
          <a:blip r:embed="rId32"/>
          <a:stretch>
            <a:fillRect/>
          </a:stretch>
        </p:blipFill>
        <p:spPr>
          <a:xfrm>
            <a:off x="3967255" y="4027487"/>
            <a:ext cx="521900" cy="543820"/>
          </a:xfrm>
          <a:prstGeom prst="rect">
            <a:avLst/>
          </a:prstGeom>
        </p:spPr>
      </p:pic>
      <p:pic>
        <p:nvPicPr>
          <p:cNvPr id="299029" name="Picture 299028" descr="Logo&#10;&#10;Description automatically generated">
            <a:extLst>
              <a:ext uri="{FF2B5EF4-FFF2-40B4-BE49-F238E27FC236}">
                <a16:creationId xmlns:a16="http://schemas.microsoft.com/office/drawing/2014/main" id="{669D184F-4707-63A8-85A6-67A7AE1D7C25}"/>
              </a:ext>
            </a:extLst>
          </p:cNvPr>
          <p:cNvPicPr>
            <a:picLocks noChangeAspect="1"/>
          </p:cNvPicPr>
          <p:nvPr/>
        </p:nvPicPr>
        <p:blipFill>
          <a:blip r:embed="rId33">
            <a:duotone>
              <a:prstClr val="black"/>
              <a:schemeClr val="tx1">
                <a:tint val="45000"/>
                <a:satMod val="400000"/>
              </a:schemeClr>
            </a:duotone>
            <a:extLst>
              <a:ext uri="{BEBA8EAE-BF5A-486C-A8C5-ECC9F3942E4B}">
                <a14:imgProps xmlns:a14="http://schemas.microsoft.com/office/drawing/2010/main">
                  <a14:imgLayer r:embed="rId34">
                    <a14:imgEffect>
                      <a14:colorTemperature colorTemp="1500"/>
                    </a14:imgEffect>
                    <a14:imgEffect>
                      <a14:saturation sat="400000"/>
                    </a14:imgEffect>
                    <a14:imgEffect>
                      <a14:brightnessContrast bright="100000" contrast="100000"/>
                    </a14:imgEffect>
                  </a14:imgLayer>
                </a14:imgProps>
              </a:ext>
            </a:extLst>
          </a:blip>
          <a:stretch>
            <a:fillRect/>
          </a:stretch>
        </p:blipFill>
        <p:spPr>
          <a:xfrm>
            <a:off x="5325365" y="4197977"/>
            <a:ext cx="949734" cy="202841"/>
          </a:xfrm>
          <a:prstGeom prst="rect">
            <a:avLst/>
          </a:prstGeom>
        </p:spPr>
      </p:pic>
      <p:pic>
        <p:nvPicPr>
          <p:cNvPr id="299031" name="Picture 299030" descr="Graphical user interface&#10;&#10;Description automatically generated with low confidence">
            <a:extLst>
              <a:ext uri="{FF2B5EF4-FFF2-40B4-BE49-F238E27FC236}">
                <a16:creationId xmlns:a16="http://schemas.microsoft.com/office/drawing/2014/main" id="{B926757B-96EA-0F28-3EF5-46E6DF96E06D}"/>
              </a:ext>
            </a:extLst>
          </p:cNvPr>
          <p:cNvPicPr>
            <a:picLocks noChangeAspect="1"/>
          </p:cNvPicPr>
          <p:nvPr/>
        </p:nvPicPr>
        <p:blipFill>
          <a:blip r:embed="rId35"/>
          <a:stretch>
            <a:fillRect/>
          </a:stretch>
        </p:blipFill>
        <p:spPr>
          <a:xfrm>
            <a:off x="7111309" y="4067159"/>
            <a:ext cx="1123739" cy="464477"/>
          </a:xfrm>
          <a:prstGeom prst="rect">
            <a:avLst/>
          </a:prstGeom>
        </p:spPr>
      </p:pic>
      <p:pic>
        <p:nvPicPr>
          <p:cNvPr id="299032" name="Picture 299031" descr="A picture containing text, clipart&#10;&#10;Description automatically generated">
            <a:extLst>
              <a:ext uri="{FF2B5EF4-FFF2-40B4-BE49-F238E27FC236}">
                <a16:creationId xmlns:a16="http://schemas.microsoft.com/office/drawing/2014/main" id="{B7D4E2E7-C80F-8C5A-055A-4796ADEFA460}"/>
              </a:ext>
            </a:extLst>
          </p:cNvPr>
          <p:cNvPicPr>
            <a:picLocks noChangeAspect="1"/>
          </p:cNvPicPr>
          <p:nvPr/>
        </p:nvPicPr>
        <p:blipFill>
          <a:blip r:embed="rId36"/>
          <a:stretch>
            <a:fillRect/>
          </a:stretch>
        </p:blipFill>
        <p:spPr>
          <a:xfrm>
            <a:off x="9071258" y="4155145"/>
            <a:ext cx="920868" cy="288504"/>
          </a:xfrm>
          <a:prstGeom prst="rect">
            <a:avLst/>
          </a:prstGeom>
        </p:spPr>
      </p:pic>
      <p:pic>
        <p:nvPicPr>
          <p:cNvPr id="299034" name="Graphic 299033" descr="mattel logo">
            <a:extLst>
              <a:ext uri="{FF2B5EF4-FFF2-40B4-BE49-F238E27FC236}">
                <a16:creationId xmlns:a16="http://schemas.microsoft.com/office/drawing/2014/main" id="{3B191F8B-83E2-370F-58F6-EC608D958B1B}"/>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0828334" y="4037400"/>
            <a:ext cx="521900" cy="523995"/>
          </a:xfrm>
          <a:prstGeom prst="rect">
            <a:avLst/>
          </a:prstGeom>
        </p:spPr>
      </p:pic>
      <p:pic>
        <p:nvPicPr>
          <p:cNvPr id="299027" name="Picture 299026" descr="Text, logo&#10;&#10;Description automatically generated">
            <a:extLst>
              <a:ext uri="{FF2B5EF4-FFF2-40B4-BE49-F238E27FC236}">
                <a16:creationId xmlns:a16="http://schemas.microsoft.com/office/drawing/2014/main" id="{638B33E5-A7B8-55AE-146D-1E5D039B55B5}"/>
              </a:ext>
            </a:extLst>
          </p:cNvPr>
          <p:cNvPicPr>
            <a:picLocks noChangeAspect="1"/>
          </p:cNvPicPr>
          <p:nvPr/>
        </p:nvPicPr>
        <p:blipFill rotWithShape="1">
          <a:blip r:embed="rId39"/>
          <a:srcRect l="8454" t="20631" r="4862" b="27737"/>
          <a:stretch/>
        </p:blipFill>
        <p:spPr>
          <a:xfrm>
            <a:off x="2341625" y="4064296"/>
            <a:ext cx="789420" cy="470202"/>
          </a:xfrm>
          <a:prstGeom prst="rect">
            <a:avLst/>
          </a:prstGeom>
        </p:spPr>
      </p:pic>
      <p:pic>
        <p:nvPicPr>
          <p:cNvPr id="2" name="Picture 1" descr="genie ai logo">
            <a:extLst>
              <a:ext uri="{FF2B5EF4-FFF2-40B4-BE49-F238E27FC236}">
                <a16:creationId xmlns:a16="http://schemas.microsoft.com/office/drawing/2014/main" id="{5A98BD86-082E-0D15-9268-017DA5DB92DA}"/>
              </a:ext>
            </a:extLst>
          </p:cNvPr>
          <p:cNvPicPr>
            <a:picLocks noChangeAspect="1"/>
          </p:cNvPicPr>
          <p:nvPr/>
        </p:nvPicPr>
        <p:blipFill>
          <a:blip r:embed="rId40"/>
          <a:srcRect/>
          <a:stretch/>
        </p:blipFill>
        <p:spPr>
          <a:xfrm>
            <a:off x="612019" y="3852699"/>
            <a:ext cx="893396" cy="893396"/>
          </a:xfrm>
          <a:prstGeom prst="rect">
            <a:avLst/>
          </a:prstGeom>
        </p:spPr>
      </p:pic>
      <p:pic>
        <p:nvPicPr>
          <p:cNvPr id="37" name="Picture 36" descr="A picture containing text, clipart&#10;&#10;Description automatically generated">
            <a:extLst>
              <a:ext uri="{FF2B5EF4-FFF2-40B4-BE49-F238E27FC236}">
                <a16:creationId xmlns:a16="http://schemas.microsoft.com/office/drawing/2014/main" id="{5B845FD1-95F8-6EAF-0155-91F3D34EE93B}"/>
              </a:ext>
            </a:extLst>
          </p:cNvPr>
          <p:cNvPicPr>
            <a:picLocks noChangeAspect="1"/>
          </p:cNvPicPr>
          <p:nvPr/>
        </p:nvPicPr>
        <p:blipFill>
          <a:blip r:embed="rId41"/>
          <a:stretch>
            <a:fillRect/>
          </a:stretch>
        </p:blipFill>
        <p:spPr>
          <a:xfrm>
            <a:off x="6345438" y="2668517"/>
            <a:ext cx="1218869" cy="270139"/>
          </a:xfrm>
          <a:prstGeom prst="rect">
            <a:avLst/>
          </a:prstGeom>
        </p:spPr>
      </p:pic>
      <p:pic>
        <p:nvPicPr>
          <p:cNvPr id="40" name="Graphic 39" descr="carmax logo">
            <a:extLst>
              <a:ext uri="{FF2B5EF4-FFF2-40B4-BE49-F238E27FC236}">
                <a16:creationId xmlns:a16="http://schemas.microsoft.com/office/drawing/2014/main" id="{32F6A1FF-EF83-6422-B5D2-A49A1975A7B8}"/>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350492" y="2680368"/>
            <a:ext cx="1276322" cy="246436"/>
          </a:xfrm>
          <a:prstGeom prst="rect">
            <a:avLst/>
          </a:prstGeom>
        </p:spPr>
      </p:pic>
      <p:pic>
        <p:nvPicPr>
          <p:cNvPr id="44" name="Picture 43" descr="A picture containing text, clipart&#10;&#10;Description automatically generated">
            <a:extLst>
              <a:ext uri="{FF2B5EF4-FFF2-40B4-BE49-F238E27FC236}">
                <a16:creationId xmlns:a16="http://schemas.microsoft.com/office/drawing/2014/main" id="{4FC721FF-E1D1-A6C7-6368-64476DD14B78}"/>
              </a:ext>
            </a:extLst>
          </p:cNvPr>
          <p:cNvPicPr>
            <a:picLocks noChangeAspect="1"/>
          </p:cNvPicPr>
          <p:nvPr/>
        </p:nvPicPr>
        <p:blipFill>
          <a:blip r:embed="rId44"/>
          <a:stretch>
            <a:fillRect/>
          </a:stretch>
        </p:blipFill>
        <p:spPr>
          <a:xfrm>
            <a:off x="2408934" y="2684193"/>
            <a:ext cx="1432724" cy="238787"/>
          </a:xfrm>
          <a:prstGeom prst="rect">
            <a:avLst/>
          </a:prstGeom>
        </p:spPr>
      </p:pic>
      <p:pic>
        <p:nvPicPr>
          <p:cNvPr id="51" name="Picture 50" descr="Icon&#10;&#10;Description automatically generated">
            <a:extLst>
              <a:ext uri="{FF2B5EF4-FFF2-40B4-BE49-F238E27FC236}">
                <a16:creationId xmlns:a16="http://schemas.microsoft.com/office/drawing/2014/main" id="{66A57F18-0EE2-3E7D-A971-AD31F0FD802E}"/>
              </a:ext>
            </a:extLst>
          </p:cNvPr>
          <p:cNvPicPr>
            <a:picLocks noChangeAspect="1"/>
          </p:cNvPicPr>
          <p:nvPr/>
        </p:nvPicPr>
        <p:blipFill>
          <a:blip r:embed="rId45">
            <a:extLst>
              <a:ext uri="{BEBA8EAE-BF5A-486C-A8C5-ECC9F3942E4B}">
                <a14:imgProps xmlns:a14="http://schemas.microsoft.com/office/drawing/2010/main">
                  <a14:imgLayer r:embed="rId46">
                    <a14:imgEffect>
                      <a14:brightnessContrast bright="100000"/>
                    </a14:imgEffect>
                  </a14:imgLayer>
                </a14:imgProps>
              </a:ext>
            </a:extLst>
          </a:blip>
          <a:stretch>
            <a:fillRect/>
          </a:stretch>
        </p:blipFill>
        <p:spPr>
          <a:xfrm>
            <a:off x="10412998" y="2616037"/>
            <a:ext cx="937236" cy="375099"/>
          </a:xfrm>
          <a:prstGeom prst="rect">
            <a:avLst/>
          </a:prstGeom>
        </p:spPr>
      </p:pic>
      <p:pic>
        <p:nvPicPr>
          <p:cNvPr id="299059" name="Picture 299058" descr="bmw group logo">
            <a:extLst>
              <a:ext uri="{FF2B5EF4-FFF2-40B4-BE49-F238E27FC236}">
                <a16:creationId xmlns:a16="http://schemas.microsoft.com/office/drawing/2014/main" id="{A276B7BF-4BF6-DDF2-8015-D1A09591A317}"/>
              </a:ext>
            </a:extLst>
          </p:cNvPr>
          <p:cNvPicPr>
            <a:picLocks noChangeAspect="1"/>
          </p:cNvPicPr>
          <p:nvPr/>
        </p:nvPicPr>
        <p:blipFill>
          <a:blip r:embed="rId47">
            <a:extLst>
              <a:ext uri="{96DAC541-7B7A-43D3-8B79-37D633B846F1}">
                <asvg:svgBlip xmlns:asvg="http://schemas.microsoft.com/office/drawing/2016/SVG/main" r:embed="rId48"/>
              </a:ext>
            </a:extLst>
          </a:blip>
          <a:srcRect/>
          <a:stretch/>
        </p:blipFill>
        <p:spPr>
          <a:xfrm>
            <a:off x="4589184" y="2561203"/>
            <a:ext cx="1008728" cy="484766"/>
          </a:xfrm>
          <a:prstGeom prst="rect">
            <a:avLst/>
          </a:prstGeom>
        </p:spPr>
      </p:pic>
      <p:pic>
        <p:nvPicPr>
          <p:cNvPr id="13" name="Picture 12" descr="arvato logo">
            <a:extLst>
              <a:ext uri="{FF2B5EF4-FFF2-40B4-BE49-F238E27FC236}">
                <a16:creationId xmlns:a16="http://schemas.microsoft.com/office/drawing/2014/main" id="{23E9B5B8-2998-E51F-0B58-FA04123DC57B}"/>
              </a:ext>
            </a:extLst>
          </p:cNvPr>
          <p:cNvPicPr>
            <a:picLocks noChangeAspect="1"/>
          </p:cNvPicPr>
          <p:nvPr/>
        </p:nvPicPr>
        <p:blipFill>
          <a:blip r:embed="rId49"/>
          <a:srcRect/>
          <a:stretch/>
        </p:blipFill>
        <p:spPr>
          <a:xfrm>
            <a:off x="857992" y="2637845"/>
            <a:ext cx="764757" cy="331482"/>
          </a:xfrm>
          <a:prstGeom prst="rect">
            <a:avLst/>
          </a:prstGeom>
        </p:spPr>
      </p:pic>
    </p:spTree>
    <p:extLst>
      <p:ext uri="{BB962C8B-B14F-4D97-AF65-F5344CB8AC3E}">
        <p14:creationId xmlns:p14="http://schemas.microsoft.com/office/powerpoint/2010/main" val="42526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3000" r="-13000"/>
          </a:stretch>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14365B3-E08E-437C-9377-65FA2D9BCB42}"/>
              </a:ext>
              <a:ext uri="{C183D7F6-B498-43B3-948B-1728B52AA6E4}">
                <adec:decorative xmlns:adec="http://schemas.microsoft.com/office/drawing/2017/decorative" val="1"/>
              </a:ext>
            </a:extLst>
          </p:cNvPr>
          <p:cNvSpPr/>
          <p:nvPr/>
        </p:nvSpPr>
        <p:spPr bwMode="auto">
          <a:xfrm>
            <a:off x="10" y="0"/>
            <a:ext cx="12191990" cy="4816968"/>
          </a:xfrm>
          <a:prstGeom prst="rect">
            <a:avLst/>
          </a:prstGeom>
          <a:gradFill>
            <a:gsLst>
              <a:gs pos="7000">
                <a:srgbClr val="000000">
                  <a:alpha val="42000"/>
                </a:srgbClr>
              </a:gs>
              <a:gs pos="45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84400CEB-29AA-40D5-97AC-A0F29D7F7D4F}"/>
              </a:ext>
              <a:ext uri="{C183D7F6-B498-43B3-948B-1728B52AA6E4}">
                <adec:decorative xmlns:adec="http://schemas.microsoft.com/office/drawing/2017/decorative" val="1"/>
              </a:ext>
            </a:extLst>
          </p:cNvPr>
          <p:cNvSpPr/>
          <p:nvPr/>
        </p:nvSpPr>
        <p:spPr bwMode="auto">
          <a:xfrm>
            <a:off x="0" y="-30480"/>
            <a:ext cx="12191980" cy="6858000"/>
          </a:xfrm>
          <a:prstGeom prst="rect">
            <a:avLst/>
          </a:prstGeom>
          <a:solidFill>
            <a:schemeClr val="tx1">
              <a:alpha val="5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750AEF5C-9F66-4FB6-90D6-8F6E9D11E408}"/>
              </a:ext>
              <a:ext uri="{C183D7F6-B498-43B3-948B-1728B52AA6E4}">
                <adec:decorative xmlns:adec="http://schemas.microsoft.com/office/drawing/2017/decorative" val="1"/>
              </a:ext>
            </a:extLst>
          </p:cNvPr>
          <p:cNvSpPr/>
          <p:nvPr/>
        </p:nvSpPr>
        <p:spPr bwMode="auto">
          <a:xfrm>
            <a:off x="2401069" y="2535150"/>
            <a:ext cx="7389845" cy="2803787"/>
          </a:xfrm>
          <a:prstGeom prst="roundRect">
            <a:avLst>
              <a:gd name="adj" fmla="val 0"/>
            </a:avLst>
          </a:prstGeom>
          <a:solidFill>
            <a:schemeClr val="tx1">
              <a:alpha val="8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9C05A62A-8E14-46E4-8467-3550348CE416}"/>
              </a:ext>
              <a:ext uri="{C183D7F6-B498-43B3-948B-1728B52AA6E4}">
                <adec:decorative xmlns:adec="http://schemas.microsoft.com/office/drawing/2017/decorative" val="1"/>
              </a:ext>
            </a:extLst>
          </p:cNvPr>
          <p:cNvCxnSpPr>
            <a:cxnSpLocks/>
          </p:cNvCxnSpPr>
          <p:nvPr/>
        </p:nvCxnSpPr>
        <p:spPr>
          <a:xfrm>
            <a:off x="6096000" y="3013613"/>
            <a:ext cx="0" cy="1920240"/>
          </a:xfrm>
          <a:prstGeom prst="line">
            <a:avLst/>
          </a:prstGeom>
          <a:ln w="381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8" descr="CarMax Logo and symbol, meaning, history, PNG">
            <a:extLst>
              <a:ext uri="{FF2B5EF4-FFF2-40B4-BE49-F238E27FC236}">
                <a16:creationId xmlns:a16="http://schemas.microsoft.com/office/drawing/2014/main" id="{85C9A754-63CC-7A1A-897C-C5A8AB97B2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9150" b="33302"/>
          <a:stretch/>
        </p:blipFill>
        <p:spPr bwMode="auto">
          <a:xfrm>
            <a:off x="2690573" y="3618689"/>
            <a:ext cx="3531141" cy="7457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42">
            <a:extLst>
              <a:ext uri="{FF2B5EF4-FFF2-40B4-BE49-F238E27FC236}">
                <a16:creationId xmlns:a16="http://schemas.microsoft.com/office/drawing/2014/main" id="{086D56B1-38A3-2E66-48E7-3FE9FD336921}"/>
              </a:ext>
            </a:extLst>
          </p:cNvPr>
          <p:cNvSpPr txBox="1"/>
          <p:nvPr/>
        </p:nvSpPr>
        <p:spPr>
          <a:xfrm>
            <a:off x="6221714" y="3502518"/>
            <a:ext cx="3493785" cy="1740320"/>
          </a:xfrm>
          <a:prstGeom prst="rect">
            <a:avLst/>
          </a:prstGeom>
          <a:noFill/>
        </p:spPr>
        <p:txBody>
          <a:bodyPr wrap="square">
            <a:normAutofit/>
          </a:bodyPr>
          <a:lstStyle/>
          <a:p>
            <a:pPr lvl="0">
              <a:lnSpc>
                <a:spcPct val="150000"/>
              </a:lnSpc>
              <a:defRPr/>
            </a:pPr>
            <a:r>
              <a:rPr lang="zh-CN" altLang="en-US" sz="2000">
                <a:solidFill>
                  <a:prstClr val="white"/>
                </a:solidFill>
                <a:latin typeface="微软雅黑" panose="020B0503020204020204" pitchFamily="34" charset="-122"/>
                <a:ea typeface="微软雅黑" panose="020B0503020204020204" pitchFamily="34" charset="-122"/>
                <a:cs typeface="Segoe UI" panose="020B0502040204020203" pitchFamily="34" charset="0"/>
              </a:rPr>
              <a:t>在短短</a:t>
            </a:r>
            <a:r>
              <a:rPr lang="zh-CN" altLang="en-US" sz="2000" b="1">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几个月</a:t>
            </a:r>
            <a:r>
              <a:rPr lang="zh-CN" altLang="en-US" sz="2000">
                <a:solidFill>
                  <a:prstClr val="white"/>
                </a:solidFill>
                <a:latin typeface="微软雅黑" panose="020B0503020204020204" pitchFamily="34" charset="-122"/>
                <a:ea typeface="微软雅黑" panose="020B0503020204020204" pitchFamily="34" charset="-122"/>
                <a:cs typeface="Segoe UI" panose="020B0502040204020203" pitchFamily="34" charset="0"/>
              </a:rPr>
              <a:t>的时间里</a:t>
            </a:r>
            <a:endParaRPr lang="en-US" altLang="zh-CN" sz="200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a:p>
            <a:pPr lvl="0">
              <a:lnSpc>
                <a:spcPct val="150000"/>
              </a:lnSpc>
              <a:defRPr/>
            </a:pPr>
            <a:r>
              <a:rPr lang="zh-CN" altLang="en-US" sz="2000">
                <a:solidFill>
                  <a:prstClr val="white"/>
                </a:solidFill>
                <a:latin typeface="微软雅黑" panose="020B0503020204020204" pitchFamily="34" charset="-122"/>
                <a:ea typeface="微软雅黑" panose="020B0503020204020204" pitchFamily="34" charset="-122"/>
                <a:cs typeface="Segoe UI" panose="020B0502040204020203" pitchFamily="34" charset="0"/>
              </a:rPr>
              <a:t>完成了</a:t>
            </a:r>
            <a:r>
              <a:rPr lang="en-US" altLang="zh-CN" sz="2000" b="1">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11</a:t>
            </a:r>
            <a:r>
              <a:rPr lang="zh-CN" altLang="en-US" sz="2000" b="1">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年</a:t>
            </a:r>
            <a:r>
              <a:rPr lang="zh-CN" altLang="en-US" sz="2000">
                <a:solidFill>
                  <a:prstClr val="white"/>
                </a:solidFill>
                <a:latin typeface="微软雅黑" panose="020B0503020204020204" pitchFamily="34" charset="-122"/>
                <a:ea typeface="微软雅黑" panose="020B0503020204020204" pitchFamily="34" charset="-122"/>
                <a:cs typeface="Segoe UI" panose="020B0502040204020203" pitchFamily="34" charset="0"/>
              </a:rPr>
              <a:t>的车辆数据摘要</a:t>
            </a:r>
            <a:endParaRPr kumimoji="0" 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466735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200"/>
                                  </p:stCondLst>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ppt_w</p:attrName>
                                        </p:attrNameLst>
                                      </p:cBhvr>
                                      <p:tavLst>
                                        <p:tav tm="0">
                                          <p:val>
                                            <p:fltVal val="0"/>
                                          </p:val>
                                        </p:tav>
                                        <p:tav tm="100000">
                                          <p:val>
                                            <p:strVal val="#ppt_w"/>
                                          </p:val>
                                        </p:tav>
                                      </p:tavLst>
                                    </p:anim>
                                    <p:anim calcmode="lin" valueType="num">
                                      <p:cBhvr>
                                        <p:cTn id="14" dur="500" fill="hold"/>
                                        <p:tgtEl>
                                          <p:spTgt spid="37"/>
                                        </p:tgtEl>
                                        <p:attrNameLst>
                                          <p:attrName>ppt_h</p:attrName>
                                        </p:attrNameLst>
                                      </p:cBhvr>
                                      <p:tavLst>
                                        <p:tav tm="0">
                                          <p:val>
                                            <p:fltVal val="0"/>
                                          </p:val>
                                        </p:tav>
                                        <p:tav tm="100000">
                                          <p:val>
                                            <p:strVal val="#ppt_h"/>
                                          </p:val>
                                        </p:tav>
                                      </p:tavLst>
                                    </p:anim>
                                    <p:animEffect transition="in" filter="fade">
                                      <p:cBhvr>
                                        <p:cTn id="15" dur="50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40"/>
                                        </p:tgtEl>
                                        <p:attrNameLst>
                                          <p:attrName>style.visibility</p:attrName>
                                        </p:attrNameLst>
                                      </p:cBhvr>
                                      <p:to>
                                        <p:strVal val="visible"/>
                                      </p:to>
                                    </p:set>
                                    <p:animEffect transition="in" filter="wipe(up)">
                                      <p:cBhvr>
                                        <p:cTn id="18" dur="500"/>
                                        <p:tgtEl>
                                          <p:spTgt spid="40"/>
                                        </p:tgtEl>
                                      </p:cBhvr>
                                    </p:animEffect>
                                  </p:childTnLst>
                                </p:cTn>
                              </p:par>
                            </p:childTnLst>
                          </p:cTn>
                        </p:par>
                        <p:par>
                          <p:cTn id="19" fill="hold">
                            <p:stCondLst>
                              <p:cond delay="1250"/>
                            </p:stCondLst>
                            <p:childTnLst>
                              <p:par>
                                <p:cTn id="20" presetID="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7" grpId="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C01E7BC-3749-A343-9C00-F195A988694B}"/>
              </a:ext>
            </a:extLst>
          </p:cNvPr>
          <p:cNvPicPr>
            <a:picLocks noChangeAspect="1"/>
          </p:cNvPicPr>
          <p:nvPr/>
        </p:nvPicPr>
        <p:blipFill rotWithShape="1">
          <a:blip r:embed="rId3">
            <a:extLst>
              <a:ext uri="{28A0092B-C50C-407E-A947-70E740481C1C}">
                <a14:useLocalDpi xmlns:a14="http://schemas.microsoft.com/office/drawing/2010/main" val="0"/>
              </a:ext>
            </a:extLst>
          </a:blip>
          <a:srcRect t="43404"/>
          <a:stretch/>
        </p:blipFill>
        <p:spPr>
          <a:xfrm>
            <a:off x="6837" y="-18083"/>
            <a:ext cx="12183434" cy="6875112"/>
          </a:xfrm>
          <a:prstGeom prst="rect">
            <a:avLst/>
          </a:prstGeom>
          <a:solidFill>
            <a:srgbClr val="FF0000">
              <a:alpha val="61000"/>
            </a:srgbClr>
          </a:solidFill>
          <a:ln w="12700" cap="flat" cmpd="sng" algn="ctr">
            <a:noFill/>
            <a:prstDash val="solid"/>
            <a:miter lim="800000"/>
          </a:ln>
          <a:effectLst/>
        </p:spPr>
      </p:pic>
      <p:pic>
        <p:nvPicPr>
          <p:cNvPr id="41" name="Picture 40" descr="A picture containing knife&#10;&#10;Description automatically generated">
            <a:extLst>
              <a:ext uri="{FF2B5EF4-FFF2-40B4-BE49-F238E27FC236}">
                <a16:creationId xmlns:a16="http://schemas.microsoft.com/office/drawing/2014/main" id="{0FB8F4C9-9297-493C-BF41-C57A667A8AB5}"/>
              </a:ext>
            </a:extLst>
          </p:cNvPr>
          <p:cNvPicPr>
            <a:picLocks noChangeAspect="1"/>
          </p:cNvPicPr>
          <p:nvPr/>
        </p:nvPicPr>
        <p:blipFill>
          <a:blip r:embed="rId4" cstate="print">
            <a:alphaModFix amt="20000"/>
            <a:extLst>
              <a:ext uri="{28A0092B-C50C-407E-A947-70E740481C1C}">
                <a14:useLocalDpi xmlns:a14="http://schemas.microsoft.com/office/drawing/2010/main" val="0"/>
              </a:ext>
            </a:extLst>
          </a:blip>
          <a:stretch>
            <a:fillRect/>
          </a:stretch>
        </p:blipFill>
        <p:spPr>
          <a:xfrm>
            <a:off x="1730" y="7588"/>
            <a:ext cx="12188542" cy="1660188"/>
          </a:xfrm>
          <a:prstGeom prst="rect">
            <a:avLst/>
          </a:prstGeom>
        </p:spPr>
      </p:pic>
      <p:sp>
        <p:nvSpPr>
          <p:cNvPr id="18" name="Rectangle 17">
            <a:extLst>
              <a:ext uri="{FF2B5EF4-FFF2-40B4-BE49-F238E27FC236}">
                <a16:creationId xmlns:a16="http://schemas.microsoft.com/office/drawing/2014/main" id="{C6701A38-2D99-4673-828A-1CD1702CFB2C}"/>
              </a:ext>
            </a:extLst>
          </p:cNvPr>
          <p:cNvSpPr/>
          <p:nvPr/>
        </p:nvSpPr>
        <p:spPr>
          <a:xfrm>
            <a:off x="1730" y="-23446"/>
            <a:ext cx="12188542" cy="6859877"/>
          </a:xfrm>
          <a:prstGeom prst="rect">
            <a:avLst/>
          </a:prstGeom>
          <a:gradFill flip="none" rotWithShape="1">
            <a:gsLst>
              <a:gs pos="0">
                <a:schemeClr val="bg1">
                  <a:shade val="30000"/>
                  <a:satMod val="115000"/>
                  <a:alpha val="0"/>
                </a:schemeClr>
              </a:gs>
              <a:gs pos="50000">
                <a:schemeClr val="bg1">
                  <a:shade val="67500"/>
                  <a:satMod val="115000"/>
                  <a:alpha val="0"/>
                </a:schemeClr>
              </a:gs>
              <a:gs pos="100000">
                <a:schemeClr val="bg1">
                  <a:shade val="100000"/>
                  <a:satMod val="115000"/>
                  <a:alpha val="44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 name="Group 1">
            <a:extLst>
              <a:ext uri="{FF2B5EF4-FFF2-40B4-BE49-F238E27FC236}">
                <a16:creationId xmlns:a16="http://schemas.microsoft.com/office/drawing/2014/main" id="{2A94C741-9F88-232B-71D9-6D4EA866D461}"/>
              </a:ext>
            </a:extLst>
          </p:cNvPr>
          <p:cNvGrpSpPr/>
          <p:nvPr/>
        </p:nvGrpSpPr>
        <p:grpSpPr>
          <a:xfrm>
            <a:off x="-1322694" y="-225184"/>
            <a:ext cx="7322073" cy="6949086"/>
            <a:chOff x="-1322694" y="-225184"/>
            <a:chExt cx="7322073" cy="6949086"/>
          </a:xfrm>
        </p:grpSpPr>
        <p:grpSp>
          <p:nvGrpSpPr>
            <p:cNvPr id="19" name="Group 18">
              <a:extLst>
                <a:ext uri="{FF2B5EF4-FFF2-40B4-BE49-F238E27FC236}">
                  <a16:creationId xmlns:a16="http://schemas.microsoft.com/office/drawing/2014/main" id="{A8A78730-0CB9-480B-8D7F-2764D0D482A2}"/>
                </a:ext>
              </a:extLst>
            </p:cNvPr>
            <p:cNvGrpSpPr/>
            <p:nvPr/>
          </p:nvGrpSpPr>
          <p:grpSpPr>
            <a:xfrm>
              <a:off x="172368" y="161263"/>
              <a:ext cx="5827011" cy="6562639"/>
              <a:chOff x="197673" y="355110"/>
              <a:chExt cx="6007174" cy="5122147"/>
            </a:xfrm>
          </p:grpSpPr>
          <p:pic>
            <p:nvPicPr>
              <p:cNvPr id="20" name="Picture 19">
                <a:extLst>
                  <a:ext uri="{FF2B5EF4-FFF2-40B4-BE49-F238E27FC236}">
                    <a16:creationId xmlns:a16="http://schemas.microsoft.com/office/drawing/2014/main" id="{E7840A4A-575E-4061-8F58-171874251FFA}"/>
                  </a:ext>
                </a:extLst>
              </p:cNvPr>
              <p:cNvPicPr>
                <a:picLocks noChangeAspect="1"/>
              </p:cNvPicPr>
              <p:nvPr/>
            </p:nvPicPr>
            <p:blipFill>
              <a:blip r:embed="rId5"/>
              <a:stretch>
                <a:fillRect/>
              </a:stretch>
            </p:blipFill>
            <p:spPr>
              <a:xfrm>
                <a:off x="4248539" y="606634"/>
                <a:ext cx="1582996" cy="381265"/>
              </a:xfrm>
              <a:prstGeom prst="rect">
                <a:avLst/>
              </a:prstGeom>
            </p:spPr>
          </p:pic>
          <p:sp>
            <p:nvSpPr>
              <p:cNvPr id="22" name="Rectangle 21">
                <a:extLst>
                  <a:ext uri="{FF2B5EF4-FFF2-40B4-BE49-F238E27FC236}">
                    <a16:creationId xmlns:a16="http://schemas.microsoft.com/office/drawing/2014/main" id="{1208AEF2-2A3A-4A66-A781-0CC205AC3F1A}"/>
                  </a:ext>
                </a:extLst>
              </p:cNvPr>
              <p:cNvSpPr/>
              <p:nvPr/>
            </p:nvSpPr>
            <p:spPr bwMode="auto">
              <a:xfrm rot="10800000">
                <a:off x="197673" y="355110"/>
                <a:ext cx="6007174" cy="5122147"/>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4981" tIns="259986" rIns="324981" bIns="259986" numCol="1" spcCol="0" rtlCol="0" fromWordArt="0" anchor="t" anchorCtr="0" forceAA="0" compatLnSpc="1">
                <a:prstTxWarp prst="textNoShape">
                  <a:avLst/>
                </a:prstTxWarp>
                <a:noAutofit/>
              </a:bodyPr>
              <a:lstStyle/>
              <a:p>
                <a:pPr marL="0" marR="0" lvl="0" indent="0" algn="ctr" defTabSz="1656525" rtl="0" eaLnBrk="1" fontAlgn="base" latinLnBrk="0" hangingPunct="1">
                  <a:lnSpc>
                    <a:spcPct val="90000"/>
                  </a:lnSpc>
                  <a:spcBef>
                    <a:spcPct val="0"/>
                  </a:spcBef>
                  <a:spcAft>
                    <a:spcPct val="0"/>
                  </a:spcAft>
                  <a:buClrTx/>
                  <a:buSzTx/>
                  <a:buFontTx/>
                  <a:buNone/>
                  <a:tabLst/>
                  <a:defRPr/>
                </a:pPr>
                <a:endParaRPr kumimoji="0" lang="en-US" sz="4264"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grpSp>
        <p:pic>
          <p:nvPicPr>
            <p:cNvPr id="4" name="Picture 2" descr="Carmax - IR Home">
              <a:extLst>
                <a:ext uri="{FF2B5EF4-FFF2-40B4-BE49-F238E27FC236}">
                  <a16:creationId xmlns:a16="http://schemas.microsoft.com/office/drawing/2014/main" id="{83304011-7900-2743-A213-647BFED252A9}"/>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867" y="497406"/>
              <a:ext cx="1404537" cy="2742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8C1E8E8-7443-49C4-BF3B-421DFAEA2FB1}"/>
                </a:ext>
              </a:extLst>
            </p:cNvPr>
            <p:cNvGrpSpPr/>
            <p:nvPr/>
          </p:nvGrpSpPr>
          <p:grpSpPr>
            <a:xfrm>
              <a:off x="198847" y="134097"/>
              <a:ext cx="5571148" cy="4394050"/>
              <a:chOff x="197674" y="355108"/>
              <a:chExt cx="6021275" cy="6446776"/>
            </a:xfrm>
          </p:grpSpPr>
          <p:pic>
            <p:nvPicPr>
              <p:cNvPr id="10" name="Picture 9">
                <a:extLst>
                  <a:ext uri="{FF2B5EF4-FFF2-40B4-BE49-F238E27FC236}">
                    <a16:creationId xmlns:a16="http://schemas.microsoft.com/office/drawing/2014/main" id="{4B04DDD2-D726-4BE5-AF47-C69375CBB795}"/>
                  </a:ext>
                </a:extLst>
              </p:cNvPr>
              <p:cNvPicPr>
                <a:picLocks noChangeAspect="1"/>
              </p:cNvPicPr>
              <p:nvPr/>
            </p:nvPicPr>
            <p:blipFill>
              <a:blip r:embed="rId5"/>
              <a:stretch>
                <a:fillRect/>
              </a:stretch>
            </p:blipFill>
            <p:spPr>
              <a:xfrm>
                <a:off x="4248539" y="606634"/>
                <a:ext cx="1582996" cy="381265"/>
              </a:xfrm>
              <a:prstGeom prst="rect">
                <a:avLst/>
              </a:prstGeom>
            </p:spPr>
          </p:pic>
          <p:sp>
            <p:nvSpPr>
              <p:cNvPr id="11" name="Rectangle 10">
                <a:extLst>
                  <a:ext uri="{FF2B5EF4-FFF2-40B4-BE49-F238E27FC236}">
                    <a16:creationId xmlns:a16="http://schemas.microsoft.com/office/drawing/2014/main" id="{89CCA832-75C7-4184-986A-1526A6FCF1E5}"/>
                  </a:ext>
                </a:extLst>
              </p:cNvPr>
              <p:cNvSpPr/>
              <p:nvPr/>
            </p:nvSpPr>
            <p:spPr bwMode="auto">
              <a:xfrm rot="10800000">
                <a:off x="197674" y="355111"/>
                <a:ext cx="6007174" cy="6446773"/>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4981" tIns="259986" rIns="324981" bIns="259986" numCol="1" spcCol="0" rtlCol="0" fromWordArt="0" anchor="t" anchorCtr="0" forceAA="0" compatLnSpc="1">
                <a:prstTxWarp prst="textNoShape">
                  <a:avLst/>
                </a:prstTxWarp>
                <a:noAutofit/>
              </a:bodyPr>
              <a:lstStyle/>
              <a:p>
                <a:pPr marL="0" marR="0" lvl="0" indent="0" algn="ctr" defTabSz="1656525" rtl="0" eaLnBrk="1" fontAlgn="base" latinLnBrk="0" hangingPunct="1">
                  <a:lnSpc>
                    <a:spcPct val="90000"/>
                  </a:lnSpc>
                  <a:spcBef>
                    <a:spcPct val="0"/>
                  </a:spcBef>
                  <a:spcAft>
                    <a:spcPct val="0"/>
                  </a:spcAft>
                  <a:buClrTx/>
                  <a:buSzTx/>
                  <a:buFontTx/>
                  <a:buNone/>
                  <a:tabLst/>
                  <a:defRPr/>
                </a:pPr>
                <a:endParaRPr kumimoji="0" lang="en-US" sz="4264"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2" name="Text Placeholder 4">
                <a:extLst>
                  <a:ext uri="{FF2B5EF4-FFF2-40B4-BE49-F238E27FC236}">
                    <a16:creationId xmlns:a16="http://schemas.microsoft.com/office/drawing/2014/main" id="{01C5A545-CA00-42C0-BD2E-0A21D1F165FB}"/>
                  </a:ext>
                </a:extLst>
              </p:cNvPr>
              <p:cNvSpPr txBox="1">
                <a:spLocks/>
              </p:cNvSpPr>
              <p:nvPr/>
            </p:nvSpPr>
            <p:spPr>
              <a:xfrm>
                <a:off x="462774" y="355108"/>
                <a:ext cx="5756175" cy="4646068"/>
              </a:xfrm>
              <a:prstGeom prst="rect">
                <a:avLst/>
              </a:prstGeom>
            </p:spPr>
            <p:txBody>
              <a:bodyPr vert="horz" lIns="91414" tIns="45706" rIns="91414" bIns="45706"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50" normalizeH="0" baseline="0" noProof="0">
                  <a:ln w="3175">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CarMax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使用 </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Azure </a:t>
                </a:r>
                <a:r>
                  <a:rPr kumimoji="0" lang="en-US" altLang="zh-CN" sz="1800" b="0" i="0" u="none" strike="noStrike" kern="1200" cap="none" spc="-50" normalizeH="0" baseline="0" noProof="0" err="1">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OpenAI</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 Service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汇总客户对车辆和门店的评价，创建营销内容，提供车辆内饰对比信息。使用 </a:t>
                </a:r>
                <a:r>
                  <a:rPr kumimoji="0" lang="en-US" altLang="zh-CN" sz="1800" b="0" i="0" u="none" strike="noStrike" kern="1200" cap="none" spc="-50" normalizeH="0" baseline="0" noProof="0" err="1">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OpenAI</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节省了他们的市场外勤人员支出，使他们能够领先竞争对手向客户提供新信息。</a:t>
                </a:r>
                <a:endPar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pic>
          <p:nvPicPr>
            <p:cNvPr id="21" name="Picture 20">
              <a:extLst>
                <a:ext uri="{FF2B5EF4-FFF2-40B4-BE49-F238E27FC236}">
                  <a16:creationId xmlns:a16="http://schemas.microsoft.com/office/drawing/2014/main" id="{C68627FE-088A-47B4-98E2-291E9D18BC73}"/>
                </a:ext>
              </a:extLst>
            </p:cNvPr>
            <p:cNvPicPr>
              <a:picLocks noChangeAspect="1"/>
            </p:cNvPicPr>
            <p:nvPr/>
          </p:nvPicPr>
          <p:blipFill>
            <a:blip r:embed="rId7"/>
            <a:stretch>
              <a:fillRect/>
            </a:stretch>
          </p:blipFill>
          <p:spPr>
            <a:xfrm>
              <a:off x="591049" y="2599225"/>
              <a:ext cx="4773694" cy="1901571"/>
            </a:xfrm>
            <a:prstGeom prst="rect">
              <a:avLst/>
            </a:prstGeom>
          </p:spPr>
        </p:pic>
        <p:sp>
          <p:nvSpPr>
            <p:cNvPr id="16" name="TextBox 15">
              <a:extLst>
                <a:ext uri="{FF2B5EF4-FFF2-40B4-BE49-F238E27FC236}">
                  <a16:creationId xmlns:a16="http://schemas.microsoft.com/office/drawing/2014/main" id="{5FF88688-BFA2-BC34-95C0-2067F3A6CEA0}"/>
                </a:ext>
              </a:extLst>
            </p:cNvPr>
            <p:cNvSpPr txBox="1"/>
            <p:nvPr/>
          </p:nvSpPr>
          <p:spPr>
            <a:xfrm>
              <a:off x="476130" y="4830592"/>
              <a:ext cx="5280818" cy="1800493"/>
            </a:xfrm>
            <a:prstGeom prst="rect">
              <a:avLst/>
            </a:prstGeom>
            <a:noFill/>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通过 </a:t>
              </a:r>
              <a:r>
                <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Azure </a:t>
              </a:r>
              <a:r>
                <a:rPr kumimoji="0" lang="en-US" altLang="zh-CN" sz="1400" b="0" i="1" u="none" strike="noStrike" kern="1200" cap="none" spc="0" normalizeH="0" baseline="0" noProof="0" err="1">
                  <a:ln>
                    <a:noFill/>
                  </a:ln>
                  <a:solidFill>
                    <a:srgbClr val="FFFFFF"/>
                  </a:solidFill>
                  <a:effectLst/>
                  <a:uLnTx/>
                  <a:uFillTx/>
                  <a:latin typeface="微软雅黑" panose="020B0503020204020204" pitchFamily="34" charset="-122"/>
                  <a:ea typeface="微软雅黑" panose="020B0503020204020204" pitchFamily="34" charset="-122"/>
                  <a:cs typeface="+mn-cs"/>
                </a:rPr>
                <a:t>OpenAI</a:t>
              </a:r>
              <a:r>
                <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服务，我们可以创建营销内容，提前触达客户，推动决策。</a:t>
              </a: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a:t>
              </a:r>
            </a:p>
            <a:p>
              <a:pPr marL="285750" marR="0" lvl="0" indent="-285750" algn="l" defTabSz="9140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Shamim Mohammad, </a:t>
              </a:r>
              <a:r>
                <a:rPr kumimoji="0" lang="en-US" altLang="zh-CN"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CarMax </a:t>
              </a:r>
              <a:r>
                <a:rPr kumimoji="0" lang="zh-CN" alt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执行副总裁兼首席信息和技术官</a:t>
              </a: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 </a:t>
              </a:r>
            </a:p>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5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“OpenAI Service </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无疑在我们的 </a:t>
              </a: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SEO </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优化中发挥了重要作用。”</a:t>
              </a:r>
              <a:endPar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Sean Goetz,</a:t>
              </a:r>
              <a:r>
                <a:rPr kumimoji="0" lang="zh-CN" alt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应用系统总监</a:t>
              </a:r>
              <a:br>
                <a:rPr kumimoji="0" lang="en-US" sz="1400" b="0" i="1"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br>
              <a:endParaRPr kumimoji="0" lang="en-US" sz="1400" b="0" i="1"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049" rtl="0" eaLnBrk="1" fontAlgn="auto" latinLnBrk="0" hangingPunct="1">
                <a:lnSpc>
                  <a:spcPct val="100000"/>
                </a:lnSpc>
                <a:spcBef>
                  <a:spcPts val="0"/>
                </a:spcBef>
                <a:spcAft>
                  <a:spcPts val="0"/>
                </a:spcAft>
                <a:buClrTx/>
                <a:buSzTx/>
                <a:buFontTx/>
                <a:buNone/>
                <a:tabLst/>
                <a:defRPr/>
              </a:pPr>
              <a:br>
                <a:rPr kumimoji="0" lang="en-US" sz="1400" b="0" i="1"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br>
              <a:endParaRPr kumimoji="0" lang="en-US" sz="1400" b="0" i="1"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pic>
          <p:nvPicPr>
            <p:cNvPr id="1026" name="Picture 2">
              <a:extLst>
                <a:ext uri="{FF2B5EF4-FFF2-40B4-BE49-F238E27FC236}">
                  <a16:creationId xmlns:a16="http://schemas.microsoft.com/office/drawing/2014/main" id="{08066FB9-5159-BA87-95A6-8B99B767B54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2694" y="-225184"/>
              <a:ext cx="6041677" cy="15104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604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picture containing knife&#10;&#10;Description automatically generated">
            <a:extLst>
              <a:ext uri="{FF2B5EF4-FFF2-40B4-BE49-F238E27FC236}">
                <a16:creationId xmlns:a16="http://schemas.microsoft.com/office/drawing/2014/main" id="{0FB8F4C9-9297-493C-BF41-C57A667A8AB5}"/>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tretch>
            <a:fillRect/>
          </a:stretch>
        </p:blipFill>
        <p:spPr>
          <a:xfrm>
            <a:off x="865" y="7103"/>
            <a:ext cx="12190271" cy="1660423"/>
          </a:xfrm>
          <a:prstGeom prst="rect">
            <a:avLst/>
          </a:prstGeom>
        </p:spPr>
      </p:pic>
      <p:grpSp>
        <p:nvGrpSpPr>
          <p:cNvPr id="34" name="Group 33">
            <a:extLst>
              <a:ext uri="{FF2B5EF4-FFF2-40B4-BE49-F238E27FC236}">
                <a16:creationId xmlns:a16="http://schemas.microsoft.com/office/drawing/2014/main" id="{13799E91-CC7D-A126-4BE8-EA0E37B943C5}"/>
              </a:ext>
            </a:extLst>
          </p:cNvPr>
          <p:cNvGrpSpPr/>
          <p:nvPr/>
        </p:nvGrpSpPr>
        <p:grpSpPr>
          <a:xfrm>
            <a:off x="3987741" y="-25394"/>
            <a:ext cx="5837129" cy="6876291"/>
            <a:chOff x="197674" y="355111"/>
            <a:chExt cx="6007174" cy="6446773"/>
          </a:xfrm>
        </p:grpSpPr>
        <p:pic>
          <p:nvPicPr>
            <p:cNvPr id="35" name="Picture 34">
              <a:extLst>
                <a:ext uri="{FF2B5EF4-FFF2-40B4-BE49-F238E27FC236}">
                  <a16:creationId xmlns:a16="http://schemas.microsoft.com/office/drawing/2014/main" id="{CD4A93E6-A27D-119D-CF0D-9960C160E90E}"/>
                </a:ext>
              </a:extLst>
            </p:cNvPr>
            <p:cNvPicPr>
              <a:picLocks noChangeAspect="1"/>
            </p:cNvPicPr>
            <p:nvPr/>
          </p:nvPicPr>
          <p:blipFill>
            <a:blip r:embed="rId4"/>
            <a:stretch>
              <a:fillRect/>
            </a:stretch>
          </p:blipFill>
          <p:spPr>
            <a:xfrm>
              <a:off x="4248539" y="606634"/>
              <a:ext cx="1582996" cy="381265"/>
            </a:xfrm>
            <a:prstGeom prst="rect">
              <a:avLst/>
            </a:prstGeom>
          </p:spPr>
        </p:pic>
        <p:sp>
          <p:nvSpPr>
            <p:cNvPr id="36" name="Rectangle 35">
              <a:extLst>
                <a:ext uri="{FF2B5EF4-FFF2-40B4-BE49-F238E27FC236}">
                  <a16:creationId xmlns:a16="http://schemas.microsoft.com/office/drawing/2014/main" id="{1640FC1D-BF1E-7AAA-4976-7FD59A86A8EB}"/>
                </a:ext>
              </a:extLst>
            </p:cNvPr>
            <p:cNvSpPr/>
            <p:nvPr/>
          </p:nvSpPr>
          <p:spPr bwMode="auto">
            <a:xfrm rot="10800000">
              <a:off x="197674" y="355111"/>
              <a:ext cx="6007174" cy="6446773"/>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5028" tIns="260023" rIns="325028" bIns="260023" numCol="1" spcCol="0" rtlCol="0" fromWordArt="0" anchor="t" anchorCtr="0" forceAA="0" compatLnSpc="1">
              <a:prstTxWarp prst="textNoShape">
                <a:avLst/>
              </a:prstTxWarp>
              <a:noAutofit/>
            </a:bodyPr>
            <a:lstStyle/>
            <a:p>
              <a:pPr marL="0" marR="0" lvl="0" indent="0" algn="ctr" defTabSz="1656843" rtl="0" eaLnBrk="1" fontAlgn="base" latinLnBrk="0" hangingPunct="1">
                <a:lnSpc>
                  <a:spcPct val="90000"/>
                </a:lnSpc>
                <a:spcBef>
                  <a:spcPct val="0"/>
                </a:spcBef>
                <a:spcAft>
                  <a:spcPct val="0"/>
                </a:spcAft>
                <a:buClrTx/>
                <a:buSzTx/>
                <a:buFontTx/>
                <a:buNone/>
                <a:tabLst/>
                <a:defRPr/>
              </a:pPr>
              <a:endParaRPr kumimoji="0" lang="en-US" sz="4265"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cxnSp>
          <p:nvCxnSpPr>
            <p:cNvPr id="37" name="Straight Connector 36">
              <a:extLst>
                <a:ext uri="{FF2B5EF4-FFF2-40B4-BE49-F238E27FC236}">
                  <a16:creationId xmlns:a16="http://schemas.microsoft.com/office/drawing/2014/main" id="{8C2FCE17-135D-4EA9-AAE5-5923DF743AB0}"/>
                </a:ext>
              </a:extLst>
            </p:cNvPr>
            <p:cNvCxnSpPr>
              <a:cxnSpLocks/>
            </p:cNvCxnSpPr>
            <p:nvPr/>
          </p:nvCxnSpPr>
          <p:spPr>
            <a:xfrm>
              <a:off x="476931" y="6541210"/>
              <a:ext cx="5321165" cy="0"/>
            </a:xfrm>
            <a:prstGeom prst="line">
              <a:avLst/>
            </a:prstGeom>
            <a:ln>
              <a:solidFill>
                <a:schemeClr val="bg1">
                  <a:lumMod val="75000"/>
                </a:schemeClr>
              </a:solidFill>
            </a:ln>
          </p:spPr>
          <p:style>
            <a:lnRef idx="1">
              <a:schemeClr val="accent4"/>
            </a:lnRef>
            <a:fillRef idx="0">
              <a:schemeClr val="accent4"/>
            </a:fillRef>
            <a:effectRef idx="0">
              <a:schemeClr val="accent4"/>
            </a:effectRef>
            <a:fontRef idx="minor">
              <a:schemeClr val="tx1"/>
            </a:fontRef>
          </p:style>
        </p:cxnSp>
      </p:grpSp>
      <p:pic>
        <p:nvPicPr>
          <p:cNvPr id="3" name="Picture 2">
            <a:extLst>
              <a:ext uri="{FF2B5EF4-FFF2-40B4-BE49-F238E27FC236}">
                <a16:creationId xmlns:a16="http://schemas.microsoft.com/office/drawing/2014/main" id="{854301AE-2E49-21DB-6EFE-44A9E5FE2CB2}"/>
              </a:ext>
            </a:extLst>
          </p:cNvPr>
          <p:cNvPicPr>
            <a:picLocks noChangeAspect="1"/>
          </p:cNvPicPr>
          <p:nvPr/>
        </p:nvPicPr>
        <p:blipFill>
          <a:blip r:embed="rId5"/>
          <a:stretch>
            <a:fillRect/>
          </a:stretch>
        </p:blipFill>
        <p:spPr>
          <a:xfrm>
            <a:off x="5592026" y="-410096"/>
            <a:ext cx="8334922" cy="7226533"/>
          </a:xfrm>
          <a:prstGeom prst="rect">
            <a:avLst/>
          </a:prstGeom>
        </p:spPr>
      </p:pic>
      <p:grpSp>
        <p:nvGrpSpPr>
          <p:cNvPr id="12" name="Group 11">
            <a:extLst>
              <a:ext uri="{FF2B5EF4-FFF2-40B4-BE49-F238E27FC236}">
                <a16:creationId xmlns:a16="http://schemas.microsoft.com/office/drawing/2014/main" id="{4F3504AA-DB6B-B941-AEAC-13B193FD9EE5}"/>
              </a:ext>
            </a:extLst>
          </p:cNvPr>
          <p:cNvGrpSpPr/>
          <p:nvPr/>
        </p:nvGrpSpPr>
        <p:grpSpPr>
          <a:xfrm>
            <a:off x="103489" y="-25394"/>
            <a:ext cx="5771745" cy="6841830"/>
            <a:chOff x="197673" y="355110"/>
            <a:chExt cx="6007174" cy="5122147"/>
          </a:xfrm>
        </p:grpSpPr>
        <p:pic>
          <p:nvPicPr>
            <p:cNvPr id="13" name="Picture 12">
              <a:extLst>
                <a:ext uri="{FF2B5EF4-FFF2-40B4-BE49-F238E27FC236}">
                  <a16:creationId xmlns:a16="http://schemas.microsoft.com/office/drawing/2014/main" id="{DF19EA38-BC6C-D733-73E2-BD89C3426138}"/>
                </a:ext>
              </a:extLst>
            </p:cNvPr>
            <p:cNvPicPr>
              <a:picLocks noChangeAspect="1"/>
            </p:cNvPicPr>
            <p:nvPr/>
          </p:nvPicPr>
          <p:blipFill>
            <a:blip r:embed="rId4"/>
            <a:stretch>
              <a:fillRect/>
            </a:stretch>
          </p:blipFill>
          <p:spPr>
            <a:xfrm>
              <a:off x="4248539" y="606634"/>
              <a:ext cx="1582996" cy="381265"/>
            </a:xfrm>
            <a:prstGeom prst="rect">
              <a:avLst/>
            </a:prstGeom>
          </p:spPr>
        </p:pic>
        <p:sp>
          <p:nvSpPr>
            <p:cNvPr id="14" name="Rectangle 13">
              <a:extLst>
                <a:ext uri="{FF2B5EF4-FFF2-40B4-BE49-F238E27FC236}">
                  <a16:creationId xmlns:a16="http://schemas.microsoft.com/office/drawing/2014/main" id="{792BE052-7764-4824-B208-BE41785316A6}"/>
                </a:ext>
              </a:extLst>
            </p:cNvPr>
            <p:cNvSpPr/>
            <p:nvPr/>
          </p:nvSpPr>
          <p:spPr bwMode="auto">
            <a:xfrm rot="10800000">
              <a:off x="197673" y="355110"/>
              <a:ext cx="6007174" cy="5122147"/>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4981" tIns="259986" rIns="324981" bIns="259986" numCol="1" spcCol="0" rtlCol="0" fromWordArt="0" anchor="t" anchorCtr="0" forceAA="0" compatLnSpc="1">
              <a:prstTxWarp prst="textNoShape">
                <a:avLst/>
              </a:prstTxWarp>
              <a:noAutofit/>
            </a:bodyPr>
            <a:lstStyle/>
            <a:p>
              <a:pPr marL="0" marR="0" lvl="0" indent="0" algn="ctr" defTabSz="1656525" rtl="0" eaLnBrk="1" fontAlgn="base" latinLnBrk="0" hangingPunct="1">
                <a:lnSpc>
                  <a:spcPct val="90000"/>
                </a:lnSpc>
                <a:spcBef>
                  <a:spcPct val="0"/>
                </a:spcBef>
                <a:spcAft>
                  <a:spcPct val="0"/>
                </a:spcAft>
                <a:buClrTx/>
                <a:buSzTx/>
                <a:buFontTx/>
                <a:buNone/>
                <a:tabLst/>
                <a:defRPr/>
              </a:pPr>
              <a:endParaRPr kumimoji="0" lang="en-US" sz="4264"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grpSp>
      <p:sp>
        <p:nvSpPr>
          <p:cNvPr id="4" name="Text Placeholder 4">
            <a:extLst>
              <a:ext uri="{FF2B5EF4-FFF2-40B4-BE49-F238E27FC236}">
                <a16:creationId xmlns:a16="http://schemas.microsoft.com/office/drawing/2014/main" id="{AE38F467-C319-9BB7-0FDA-56279F606DEC}"/>
              </a:ext>
            </a:extLst>
          </p:cNvPr>
          <p:cNvSpPr txBox="1">
            <a:spLocks/>
          </p:cNvSpPr>
          <p:nvPr/>
        </p:nvSpPr>
        <p:spPr>
          <a:xfrm>
            <a:off x="179711" y="1405874"/>
            <a:ext cx="5475625" cy="4046252"/>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Soul Machines </a:t>
            </a:r>
            <a:r>
              <a:rPr kumimoji="0" lang="zh-CN" altLang="en-US"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创造的数字人可以与客户建立互动及情感联系，进而改变品牌体验。</a:t>
            </a:r>
            <a:endParaRPr kumimoji="0" lang="en-US" altLang="zh-CN"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Soul Machines </a:t>
            </a:r>
            <a:r>
              <a:rPr kumimoji="0" lang="zh-CN" altLang="en-US"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正将 </a:t>
            </a:r>
            <a:r>
              <a:rPr kumimoji="0" lang="en-US" altLang="zh-CN" sz="1600" b="0" i="0" u="none" strike="noStrike" kern="1200" cap="none" spc="-50" normalizeH="0" baseline="0" noProof="0" err="1">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OpenAI</a:t>
            </a:r>
            <a:r>
              <a:rPr kumimoji="0" lang="en-US" altLang="zh-CN"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 </a:t>
            </a:r>
            <a:r>
              <a:rPr kumimoji="0" lang="zh-CN" altLang="en-US"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用于情感塑造，以增加数字人的同理心，从而使其与用户进行更深入、更具意义的对话。</a:t>
            </a:r>
            <a:endParaRPr kumimoji="0" lang="en-US"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Soul Machines </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正在使用 </a:t>
            </a:r>
            <a:r>
              <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Azure </a:t>
            </a:r>
            <a:r>
              <a:rPr kumimoji="0" lang="en-US" altLang="zh-CN" sz="1400" b="0" i="1" u="none" strike="noStrike" kern="1200" cap="none" spc="0" normalizeH="0" baseline="0" noProof="0" err="1">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OpenAI</a:t>
            </a:r>
            <a:r>
              <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服务为他们的媒体和娱乐产品自动生成内容。例如，内容生成可以帮助他们复制生成带有头像和人物的对话。</a:t>
            </a: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a:t>
            </a:r>
            <a:endParaRPr kumimoji="0" lang="en-US" sz="1400" b="1" i="1"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Picture 2" descr="Shape, square&#10;&#10;Description automatically generated">
            <a:extLst>
              <a:ext uri="{FF2B5EF4-FFF2-40B4-BE49-F238E27FC236}">
                <a16:creationId xmlns:a16="http://schemas.microsoft.com/office/drawing/2014/main" id="{D08D58D3-CF9F-DFF0-668F-293C1CD0086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0369" y="379945"/>
            <a:ext cx="1786259" cy="882577"/>
          </a:xfrm>
          <a:prstGeom prst="rect">
            <a:avLst/>
          </a:prstGeom>
          <a:noFill/>
        </p:spPr>
      </p:pic>
    </p:spTree>
    <p:extLst>
      <p:ext uri="{BB962C8B-B14F-4D97-AF65-F5344CB8AC3E}">
        <p14:creationId xmlns:p14="http://schemas.microsoft.com/office/powerpoint/2010/main" val="374776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picture containing knife&#10;&#10;Description automatically generated">
            <a:extLst>
              <a:ext uri="{FF2B5EF4-FFF2-40B4-BE49-F238E27FC236}">
                <a16:creationId xmlns:a16="http://schemas.microsoft.com/office/drawing/2014/main" id="{0FB8F4C9-9297-493C-BF41-C57A667A8AB5}"/>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tretch>
            <a:fillRect/>
          </a:stretch>
        </p:blipFill>
        <p:spPr>
          <a:xfrm>
            <a:off x="865" y="7103"/>
            <a:ext cx="12190271" cy="1660423"/>
          </a:xfrm>
          <a:prstGeom prst="rect">
            <a:avLst/>
          </a:prstGeom>
        </p:spPr>
      </p:pic>
      <p:pic>
        <p:nvPicPr>
          <p:cNvPr id="1032" name="Picture 8" descr="See the source image">
            <a:extLst>
              <a:ext uri="{FF2B5EF4-FFF2-40B4-BE49-F238E27FC236}">
                <a16:creationId xmlns:a16="http://schemas.microsoft.com/office/drawing/2014/main" id="{B15C29F7-C195-43B9-03EC-7F0D23BD4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95" y="-82633"/>
            <a:ext cx="12190271" cy="7898901"/>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13799E91-CC7D-A126-4BE8-EA0E37B943C5}"/>
              </a:ext>
            </a:extLst>
          </p:cNvPr>
          <p:cNvGrpSpPr/>
          <p:nvPr/>
        </p:nvGrpSpPr>
        <p:grpSpPr>
          <a:xfrm>
            <a:off x="-48680" y="-183735"/>
            <a:ext cx="5812698" cy="7822785"/>
            <a:chOff x="197674" y="355111"/>
            <a:chExt cx="6007174" cy="6446773"/>
          </a:xfrm>
        </p:grpSpPr>
        <p:pic>
          <p:nvPicPr>
            <p:cNvPr id="35" name="Picture 34">
              <a:extLst>
                <a:ext uri="{FF2B5EF4-FFF2-40B4-BE49-F238E27FC236}">
                  <a16:creationId xmlns:a16="http://schemas.microsoft.com/office/drawing/2014/main" id="{CD4A93E6-A27D-119D-CF0D-9960C160E90E}"/>
                </a:ext>
              </a:extLst>
            </p:cNvPr>
            <p:cNvPicPr>
              <a:picLocks noChangeAspect="1"/>
            </p:cNvPicPr>
            <p:nvPr/>
          </p:nvPicPr>
          <p:blipFill>
            <a:blip r:embed="rId5"/>
            <a:stretch>
              <a:fillRect/>
            </a:stretch>
          </p:blipFill>
          <p:spPr>
            <a:xfrm>
              <a:off x="4248539" y="606634"/>
              <a:ext cx="1582996" cy="381265"/>
            </a:xfrm>
            <a:prstGeom prst="rect">
              <a:avLst/>
            </a:prstGeom>
          </p:spPr>
        </p:pic>
        <p:sp>
          <p:nvSpPr>
            <p:cNvPr id="36" name="Rectangle 35">
              <a:extLst>
                <a:ext uri="{FF2B5EF4-FFF2-40B4-BE49-F238E27FC236}">
                  <a16:creationId xmlns:a16="http://schemas.microsoft.com/office/drawing/2014/main" id="{1640FC1D-BF1E-7AAA-4976-7FD59A86A8EB}"/>
                </a:ext>
              </a:extLst>
            </p:cNvPr>
            <p:cNvSpPr/>
            <p:nvPr/>
          </p:nvSpPr>
          <p:spPr bwMode="auto">
            <a:xfrm rot="10800000">
              <a:off x="197674" y="355111"/>
              <a:ext cx="6007174" cy="6446773"/>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5028" tIns="260023" rIns="325028" bIns="260023" numCol="1" spcCol="0" rtlCol="0" fromWordArt="0" anchor="t" anchorCtr="0" forceAA="0" compatLnSpc="1">
              <a:prstTxWarp prst="textNoShape">
                <a:avLst/>
              </a:prstTxWarp>
              <a:noAutofit/>
            </a:bodyPr>
            <a:lstStyle/>
            <a:p>
              <a:pPr marL="0" marR="0" lvl="0" indent="0" algn="ctr" defTabSz="1656843" rtl="0" eaLnBrk="1" fontAlgn="base" latinLnBrk="0" hangingPunct="1">
                <a:lnSpc>
                  <a:spcPct val="90000"/>
                </a:lnSpc>
                <a:spcBef>
                  <a:spcPct val="0"/>
                </a:spcBef>
                <a:spcAft>
                  <a:spcPct val="0"/>
                </a:spcAft>
                <a:buClrTx/>
                <a:buSzTx/>
                <a:buFontTx/>
                <a:buNone/>
                <a:tabLst/>
                <a:defRPr/>
              </a:pPr>
              <a:endParaRPr kumimoji="0" lang="en-US" sz="4265"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cxnSp>
          <p:nvCxnSpPr>
            <p:cNvPr id="37" name="Straight Connector 36">
              <a:extLst>
                <a:ext uri="{FF2B5EF4-FFF2-40B4-BE49-F238E27FC236}">
                  <a16:creationId xmlns:a16="http://schemas.microsoft.com/office/drawing/2014/main" id="{8C2FCE17-135D-4EA9-AAE5-5923DF743AB0}"/>
                </a:ext>
              </a:extLst>
            </p:cNvPr>
            <p:cNvCxnSpPr>
              <a:cxnSpLocks/>
            </p:cNvCxnSpPr>
            <p:nvPr/>
          </p:nvCxnSpPr>
          <p:spPr>
            <a:xfrm>
              <a:off x="476931" y="6541210"/>
              <a:ext cx="5321165" cy="0"/>
            </a:xfrm>
            <a:prstGeom prst="line">
              <a:avLst/>
            </a:prstGeom>
            <a:ln>
              <a:solidFill>
                <a:schemeClr val="bg1">
                  <a:lumMod val="75000"/>
                </a:schemeClr>
              </a:solidFill>
            </a:ln>
          </p:spPr>
          <p:style>
            <a:lnRef idx="1">
              <a:schemeClr val="accent4"/>
            </a:lnRef>
            <a:fillRef idx="0">
              <a:schemeClr val="accent4"/>
            </a:fillRef>
            <a:effectRef idx="0">
              <a:schemeClr val="accent4"/>
            </a:effectRef>
            <a:fontRef idx="minor">
              <a:schemeClr val="tx1"/>
            </a:fontRef>
          </p:style>
        </p:cxnSp>
      </p:grpSp>
      <p:sp>
        <p:nvSpPr>
          <p:cNvPr id="38" name="Text Placeholder 4">
            <a:extLst>
              <a:ext uri="{FF2B5EF4-FFF2-40B4-BE49-F238E27FC236}">
                <a16:creationId xmlns:a16="http://schemas.microsoft.com/office/drawing/2014/main" id="{CE46E9B1-AADD-79AD-B78F-BCBB971FFED1}"/>
              </a:ext>
            </a:extLst>
          </p:cNvPr>
          <p:cNvSpPr txBox="1">
            <a:spLocks/>
          </p:cNvSpPr>
          <p:nvPr/>
        </p:nvSpPr>
        <p:spPr>
          <a:xfrm>
            <a:off x="288392" y="2200168"/>
            <a:ext cx="5475625" cy="4046252"/>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Farmlands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是新西兰最大的农产品收购集团。根据 </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Dynamics 365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系统记录，他们每年与客户有超过 </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45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万次互动联系。</a:t>
            </a:r>
            <a:endPar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他们使用 </a:t>
            </a:r>
            <a:r>
              <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Azure </a:t>
            </a:r>
            <a:r>
              <a:rPr kumimoji="0" lang="en-US" sz="1800" b="0" i="0" u="none" strike="noStrike" kern="1200" cap="none" spc="-50" normalizeH="0" baseline="0" noProof="0" err="1">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OpenAI</a:t>
            </a:r>
            <a:r>
              <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 Service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来获取 </a:t>
            </a:r>
            <a:r>
              <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Dynamics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沟通记录中出现的关键字或短语及其所传达的情绪价值。</a:t>
            </a:r>
            <a:endPar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他们用 </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Davinci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和 </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Curie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模型来捕捉当前的高频关键词，并进行总结，用户可以进一步查看事件或沟通概要。</a:t>
            </a:r>
            <a:endPar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它节省了我们呼叫中心工作人员的时间，改善了客户体验</a:t>
            </a: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Gareth </a:t>
            </a:r>
            <a:r>
              <a:rPr kumimoji="0" lang="en-US" sz="1100" b="0" i="1" u="none" strike="noStrike" kern="1200" cap="none" spc="0" normalizeH="0" baseline="0" noProof="0" err="1">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Pullar</a:t>
            </a: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Farmlands</a:t>
            </a:r>
            <a:r>
              <a:rPr kumimoji="0" lang="zh-CN" alt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洞察和分析经理</a:t>
            </a:r>
            <a:endPar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内容生成改变了游戏规则。这真的是一项振奋人心的技术。”</a:t>
            </a:r>
            <a:endPar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Jean van Schalkwyk, </a:t>
            </a:r>
            <a:r>
              <a:rPr kumimoji="0" lang="zh-CN" alt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商业智能主管</a:t>
            </a:r>
            <a:endParaRPr kumimoji="0" lang="en-US" sz="1400" b="1" i="1"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39" name="Picture 6" descr="See the source image">
            <a:extLst>
              <a:ext uri="{FF2B5EF4-FFF2-40B4-BE49-F238E27FC236}">
                <a16:creationId xmlns:a16="http://schemas.microsoft.com/office/drawing/2014/main" id="{71308C78-6B39-31E9-89CD-E31C53849F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392" y="97594"/>
            <a:ext cx="2121492" cy="103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98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70821" y="3396674"/>
            <a:ext cx="8643841" cy="830262"/>
          </a:xfrm>
        </p:spPr>
        <p:txBody>
          <a:bodyPr/>
          <a:lstStyle/>
          <a:p>
            <a:r>
              <a:rPr lang="zh-CN" altLang="en-US">
                <a:latin typeface="微软雅黑" panose="020B0503020204020204" pitchFamily="34" charset="-122"/>
                <a:ea typeface="微软雅黑" panose="020B0503020204020204" pitchFamily="34" charset="-122"/>
              </a:rPr>
              <a:t>“有 </a:t>
            </a:r>
            <a:r>
              <a:rPr lang="en-US" altLang="zh-CN" err="1">
                <a:latin typeface="微软雅黑" panose="020B0503020204020204" pitchFamily="34" charset="-122"/>
                <a:ea typeface="微软雅黑" panose="020B0503020204020204" pitchFamily="34" charset="-122"/>
              </a:rPr>
              <a:t>OpenAI</a:t>
            </a:r>
            <a:r>
              <a:rPr lang="en-US" altLang="zh-CN">
                <a:latin typeface="微软雅黑" panose="020B0503020204020204" pitchFamily="34" charset="-122"/>
                <a:ea typeface="微软雅黑" panose="020B0503020204020204" pitchFamily="34" charset="-122"/>
              </a:rPr>
              <a:t> Service </a:t>
            </a:r>
            <a:r>
              <a:rPr lang="zh-CN" altLang="en-US">
                <a:latin typeface="微软雅黑" panose="020B0503020204020204" pitchFamily="34" charset="-122"/>
                <a:ea typeface="微软雅黑" panose="020B0503020204020204" pitchFamily="34" charset="-122"/>
              </a:rPr>
              <a:t>这样的产品提供支持，你可以把更多精力放在真正重要的事情上，专注于为客户提供优质的体验、出色的产品和更大的价值。”</a:t>
            </a:r>
            <a:endParaRPr lang="en-US" sz="1800">
              <a:effectLst/>
              <a:latin typeface="微软雅黑" panose="020B0503020204020204" pitchFamily="34" charset="-122"/>
              <a:ea typeface="微软雅黑" panose="020B0503020204020204" pitchFamily="34" charset="-122"/>
            </a:endParaRP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p:txBody>
          <a:bodyPr/>
          <a:lstStyle/>
          <a:p>
            <a:r>
              <a:rPr lang="en-US">
                <a:latin typeface="微软雅黑" panose="020B0503020204020204" pitchFamily="34" charset="-122"/>
                <a:ea typeface="微软雅黑" panose="020B0503020204020204" pitchFamily="34" charset="-122"/>
              </a:rPr>
              <a:t>—Calum Bird, CEO, </a:t>
            </a:r>
            <a:r>
              <a:rPr lang="en-US" err="1">
                <a:latin typeface="微软雅黑" panose="020B0503020204020204" pitchFamily="34" charset="-122"/>
                <a:ea typeface="微软雅黑" panose="020B0503020204020204" pitchFamily="34" charset="-122"/>
              </a:rPr>
              <a:t>Trelent</a:t>
            </a:r>
            <a:endParaRPr lang="en-US">
              <a:latin typeface="微软雅黑" panose="020B0503020204020204" pitchFamily="34" charset="-122"/>
              <a:ea typeface="微软雅黑" panose="020B0503020204020204" pitchFamily="34" charset="-122"/>
            </a:endParaRPr>
          </a:p>
          <a:p>
            <a:endParaRPr lang="en-US">
              <a:latin typeface="微软雅黑" panose="020B0503020204020204" pitchFamily="34" charset="-122"/>
              <a:ea typeface="微软雅黑" panose="020B0503020204020204" pitchFamily="34" charset="-122"/>
            </a:endParaRPr>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10297" y="2897206"/>
            <a:ext cx="2286000" cy="3097195"/>
          </a:xfrm>
        </p:spPr>
        <p:txBody>
          <a:bodyPr/>
          <a:lstStyle/>
          <a:p>
            <a:r>
              <a:rPr lang="zh-CN" altLang="en-US">
                <a:latin typeface="微软雅黑" panose="020B0503020204020204" pitchFamily="34" charset="-122"/>
                <a:ea typeface="微软雅黑" panose="020B0503020204020204" pitchFamily="34" charset="-122"/>
                <a:cs typeface="Segoe UI Semibold"/>
              </a:rPr>
              <a:t>客户</a:t>
            </a:r>
            <a:r>
              <a:rPr lang="en-US">
                <a:latin typeface="微软雅黑" panose="020B0503020204020204" pitchFamily="34" charset="-122"/>
                <a:ea typeface="微软雅黑" panose="020B0503020204020204" pitchFamily="34" charset="-122"/>
                <a:cs typeface="Segoe UI Semibold"/>
              </a:rPr>
              <a:t>:</a:t>
            </a:r>
            <a:br>
              <a:rPr lang="en-US">
                <a:latin typeface="微软雅黑" panose="020B0503020204020204" pitchFamily="34" charset="-122"/>
                <a:ea typeface="微软雅黑" panose="020B0503020204020204" pitchFamily="34" charset="-122"/>
              </a:rPr>
            </a:br>
            <a:r>
              <a:rPr lang="en-US" b="0" err="1">
                <a:latin typeface="微软雅黑" panose="020B0503020204020204" pitchFamily="34" charset="-122"/>
                <a:ea typeface="微软雅黑" panose="020B0503020204020204" pitchFamily="34" charset="-122"/>
                <a:cs typeface="Segoe UI Semilight"/>
              </a:rPr>
              <a:t>Trelent</a:t>
            </a:r>
            <a:endParaRPr lang="en-US" b="0">
              <a:latin typeface="微软雅黑" panose="020B0503020204020204" pitchFamily="34" charset="-122"/>
              <a:ea typeface="微软雅黑" panose="020B0503020204020204" pitchFamily="34" charset="-122"/>
              <a:cs typeface="Segoe UI Semilight" panose="020B0402040204020203" pitchFamily="34" charset="0"/>
            </a:endParaRPr>
          </a:p>
          <a:p>
            <a:r>
              <a:rPr lang="zh-CN" altLang="en-US">
                <a:latin typeface="微软雅黑" panose="020B0503020204020204" pitchFamily="34" charset="-122"/>
                <a:ea typeface="微软雅黑" panose="020B0503020204020204" pitchFamily="34" charset="-122"/>
              </a:rPr>
              <a:t>行业</a:t>
            </a:r>
            <a:r>
              <a:rPr lang="en-US">
                <a:latin typeface="微软雅黑" panose="020B0503020204020204" pitchFamily="34" charset="-122"/>
                <a:ea typeface="微软雅黑" panose="020B0503020204020204" pitchFamily="34" charset="-122"/>
              </a:rPr>
              <a:t>:</a:t>
            </a:r>
            <a:br>
              <a:rPr lang="en-US">
                <a:latin typeface="微软雅黑" panose="020B0503020204020204" pitchFamily="34" charset="-122"/>
                <a:ea typeface="微软雅黑" panose="020B0503020204020204" pitchFamily="34" charset="-122"/>
              </a:rPr>
            </a:br>
            <a:r>
              <a:rPr lang="zh-CN" altLang="en-US" b="0">
                <a:latin typeface="微软雅黑" panose="020B0503020204020204" pitchFamily="34" charset="-122"/>
                <a:ea typeface="微软雅黑" panose="020B0503020204020204" pitchFamily="34" charset="-122"/>
                <a:cs typeface="Segoe UI Semilight" panose="020B0402040204020203" pitchFamily="34" charset="0"/>
              </a:rPr>
              <a:t>专业服务</a:t>
            </a:r>
            <a:endParaRPr lang="en-US" b="0">
              <a:latin typeface="微软雅黑" panose="020B0503020204020204" pitchFamily="34" charset="-122"/>
              <a:ea typeface="微软雅黑" panose="020B0503020204020204" pitchFamily="34" charset="-122"/>
              <a:cs typeface="Segoe UI Semilight" panose="020B0402040204020203" pitchFamily="34" charset="0"/>
            </a:endParaRPr>
          </a:p>
          <a:p>
            <a:r>
              <a:rPr lang="zh-CN" altLang="en-US">
                <a:latin typeface="微软雅黑" panose="020B0503020204020204" pitchFamily="34" charset="-122"/>
                <a:ea typeface="微软雅黑" panose="020B0503020204020204" pitchFamily="34" charset="-122"/>
                <a:cs typeface="Segoe UI Semibold"/>
              </a:rPr>
              <a:t>规模（员工数）</a:t>
            </a:r>
            <a:r>
              <a:rPr lang="en-US">
                <a:latin typeface="微软雅黑" panose="020B0503020204020204" pitchFamily="34" charset="-122"/>
                <a:ea typeface="微软雅黑" panose="020B0503020204020204" pitchFamily="34" charset="-122"/>
                <a:cs typeface="Segoe UI Semibold"/>
              </a:rPr>
              <a:t>:</a:t>
            </a:r>
            <a:br>
              <a:rPr lang="en-US">
                <a:latin typeface="微软雅黑" panose="020B0503020204020204" pitchFamily="34" charset="-122"/>
                <a:ea typeface="微软雅黑" panose="020B0503020204020204" pitchFamily="34" charset="-122"/>
              </a:rPr>
            </a:br>
            <a:r>
              <a:rPr lang="en-US" altLang="zh-CN" b="0">
                <a:latin typeface="微软雅黑" panose="020B0503020204020204" pitchFamily="34" charset="-122"/>
                <a:ea typeface="微软雅黑" panose="020B0503020204020204" pitchFamily="34" charset="-122"/>
                <a:cs typeface="Segoe UI Semilight"/>
              </a:rPr>
              <a:t>1-49</a:t>
            </a:r>
          </a:p>
          <a:p>
            <a:r>
              <a:rPr lang="zh-CN" altLang="en-US">
                <a:latin typeface="微软雅黑" panose="020B0503020204020204" pitchFamily="34" charset="-122"/>
                <a:ea typeface="微软雅黑" panose="020B0503020204020204" pitchFamily="34" charset="-122"/>
                <a:cs typeface="Segoe UI Semibold"/>
              </a:rPr>
              <a:t>国家</a:t>
            </a:r>
            <a:r>
              <a:rPr lang="en-US">
                <a:latin typeface="微软雅黑" panose="020B0503020204020204" pitchFamily="34" charset="-122"/>
                <a:ea typeface="微软雅黑" panose="020B0503020204020204" pitchFamily="34" charset="-122"/>
                <a:cs typeface="Segoe UI Semibold"/>
              </a:rPr>
              <a:t>:</a:t>
            </a:r>
            <a:br>
              <a:rPr lang="en-US">
                <a:latin typeface="微软雅黑" panose="020B0503020204020204" pitchFamily="34" charset="-122"/>
                <a:ea typeface="微软雅黑" panose="020B0503020204020204" pitchFamily="34" charset="-122"/>
              </a:rPr>
            </a:br>
            <a:r>
              <a:rPr lang="zh-CN" altLang="en-US" b="0">
                <a:latin typeface="微软雅黑" panose="020B0503020204020204" pitchFamily="34" charset="-122"/>
                <a:ea typeface="微软雅黑" panose="020B0503020204020204" pitchFamily="34" charset="-122"/>
                <a:cs typeface="Segoe UI Semilight"/>
              </a:rPr>
              <a:t>加拿大</a:t>
            </a:r>
            <a:br>
              <a:rPr lang="en-US">
                <a:latin typeface="微软雅黑" panose="020B0503020204020204" pitchFamily="34" charset="-122"/>
                <a:ea typeface="微软雅黑" panose="020B0503020204020204" pitchFamily="34" charset="-122"/>
                <a:cs typeface="Segoe UI Semibold"/>
              </a:rPr>
            </a:br>
            <a:br>
              <a:rPr lang="en-US">
                <a:latin typeface="微软雅黑" panose="020B0503020204020204" pitchFamily="34" charset="-122"/>
                <a:ea typeface="微软雅黑" panose="020B0503020204020204" pitchFamily="34" charset="-122"/>
                <a:cs typeface="Segoe UI Semibold"/>
              </a:rPr>
            </a:br>
            <a:r>
              <a:rPr lang="zh-CN" altLang="en-US">
                <a:latin typeface="微软雅黑" panose="020B0503020204020204" pitchFamily="34" charset="-122"/>
                <a:ea typeface="微软雅黑" panose="020B0503020204020204" pitchFamily="34" charset="-122"/>
                <a:cs typeface="Segoe UI Semibold"/>
              </a:rPr>
              <a:t>产品和服务</a:t>
            </a:r>
            <a:r>
              <a:rPr lang="en-US">
                <a:latin typeface="微软雅黑" panose="020B0503020204020204" pitchFamily="34" charset="-122"/>
                <a:ea typeface="微软雅黑" panose="020B0503020204020204" pitchFamily="34" charset="-122"/>
                <a:cs typeface="Segoe UI Semibold"/>
              </a:rPr>
              <a:t>:</a:t>
            </a:r>
            <a:br>
              <a:rPr lang="en-US">
                <a:latin typeface="微软雅黑" panose="020B0503020204020204" pitchFamily="34" charset="-122"/>
                <a:ea typeface="微软雅黑" panose="020B0503020204020204" pitchFamily="34" charset="-122"/>
              </a:rPr>
            </a:br>
            <a:r>
              <a:rPr lang="en-US" b="0">
                <a:latin typeface="微软雅黑" panose="020B0503020204020204" pitchFamily="34" charset="-122"/>
                <a:ea typeface="微软雅黑" panose="020B0503020204020204" pitchFamily="34" charset="-122"/>
                <a:cs typeface="Segoe UI Semilight"/>
              </a:rPr>
              <a:t>Azure </a:t>
            </a:r>
            <a:r>
              <a:rPr lang="en-US" b="0" err="1">
                <a:latin typeface="微软雅黑" panose="020B0503020204020204" pitchFamily="34" charset="-122"/>
                <a:ea typeface="微软雅黑" panose="020B0503020204020204" pitchFamily="34" charset="-122"/>
                <a:cs typeface="Segoe UI Semilight"/>
              </a:rPr>
              <a:t>OpenAI</a:t>
            </a:r>
            <a:r>
              <a:rPr lang="en-US" b="0">
                <a:latin typeface="微软雅黑" panose="020B0503020204020204" pitchFamily="34" charset="-122"/>
                <a:ea typeface="微软雅黑" panose="020B0503020204020204" pitchFamily="34" charset="-122"/>
                <a:cs typeface="Segoe UI Semilight"/>
              </a:rPr>
              <a:t> Service</a:t>
            </a:r>
          </a:p>
          <a:p>
            <a:r>
              <a:rPr lang="zh-CN" altLang="en-US">
                <a:latin typeface="微软雅黑" panose="020B0503020204020204" pitchFamily="34" charset="-122"/>
                <a:ea typeface="微软雅黑" panose="020B0503020204020204" pitchFamily="34" charset="-122"/>
                <a:cs typeface="Segoe UI Semibold"/>
                <a:hlinkClick r:id="rId3"/>
              </a:rPr>
              <a:t>阅读完整案例</a:t>
            </a:r>
            <a:endParaRPr lang="en-US">
              <a:latin typeface="微软雅黑" panose="020B0503020204020204" pitchFamily="34" charset="-122"/>
              <a:ea typeface="微软雅黑" panose="020B0503020204020204" pitchFamily="34" charset="-122"/>
              <a:cs typeface="Segoe UI Semibold"/>
              <a:hlinkClick r:id="rId3"/>
            </a:endParaRPr>
          </a:p>
        </p:txBody>
      </p:sp>
      <p:pic>
        <p:nvPicPr>
          <p:cNvPr id="11" name="Picture Placeholder 10" descr="A picture containing text, person, computer, indoor&#10;&#10;Description automatically generated">
            <a:extLst>
              <a:ext uri="{FF2B5EF4-FFF2-40B4-BE49-F238E27FC236}">
                <a16:creationId xmlns:a16="http://schemas.microsoft.com/office/drawing/2014/main" id="{A324CD77-6A61-9748-A948-FAB9852321A0}"/>
              </a:ext>
              <a:ext uri="{C183D7F6-B498-43B3-948B-1728B52AA6E4}">
                <adec:decorative xmlns:adec="http://schemas.microsoft.com/office/drawing/2017/decorative" val="0"/>
              </a:ext>
            </a:extLst>
          </p:cNvPr>
          <p:cNvPicPr>
            <a:picLocks noGrp="1" noChangeAspect="1"/>
          </p:cNvPicPr>
          <p:nvPr>
            <p:ph type="pic" sz="quarter" idx="24"/>
          </p:nvPr>
        </p:nvPicPr>
        <p:blipFill>
          <a:blip r:embed="rId4"/>
          <a:srcRect t="15776" b="15776"/>
          <a:stretch>
            <a:fillRect/>
          </a:stretch>
        </p:blipFill>
        <p:spPr>
          <a:xfrm>
            <a:off x="2960688" y="0"/>
            <a:ext cx="9235440" cy="3292475"/>
          </a:xfrm>
        </p:spPr>
      </p:pic>
      <p:sp>
        <p:nvSpPr>
          <p:cNvPr id="14" name="Rectangle 13">
            <a:extLst>
              <a:ext uri="{FF2B5EF4-FFF2-40B4-BE49-F238E27FC236}">
                <a16:creationId xmlns:a16="http://schemas.microsoft.com/office/drawing/2014/main" id="{98D55D4A-6878-0C46-A8B8-53CF7DFE7AC6}"/>
              </a:ext>
            </a:extLst>
          </p:cNvPr>
          <p:cNvSpPr/>
          <p:nvPr/>
        </p:nvSpPr>
        <p:spPr>
          <a:xfrm>
            <a:off x="2870483" y="0"/>
            <a:ext cx="118872" cy="6858000"/>
          </a:xfrm>
          <a:prstGeom prst="rect">
            <a:avLst/>
          </a:prstGeom>
          <a:solidFill>
            <a:srgbClr val="3BB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664" y="5162550"/>
            <a:ext cx="2400078" cy="1589232"/>
          </a:xfrm>
        </p:spPr>
        <p:txBody>
          <a:bodyPr/>
          <a:lstStyle/>
          <a:p>
            <a:r>
              <a:rPr lang="en-US" altLang="zh-CN" sz="1200" b="0" i="0" err="1">
                <a:solidFill>
                  <a:srgbClr val="101214"/>
                </a:solidFill>
                <a:effectLst/>
                <a:latin typeface="微软雅黑" panose="020B0503020204020204" pitchFamily="34" charset="-122"/>
                <a:ea typeface="微软雅黑" panose="020B0503020204020204" pitchFamily="34" charset="-122"/>
              </a:rPr>
              <a:t>Trelent</a:t>
            </a:r>
            <a:r>
              <a:rPr lang="en-US" altLang="zh-CN" sz="1200" b="0" i="0">
                <a:solidFill>
                  <a:srgbClr val="101214"/>
                </a:solidFill>
                <a:effectLst/>
                <a:latin typeface="微软雅黑" panose="020B0503020204020204" pitchFamily="34" charset="-122"/>
                <a:ea typeface="微软雅黑" panose="020B0503020204020204" pitchFamily="34" charset="-122"/>
              </a:rPr>
              <a:t> </a:t>
            </a:r>
            <a:r>
              <a:rPr lang="zh-CN" altLang="en-US" sz="1200" b="0" i="0">
                <a:solidFill>
                  <a:srgbClr val="101214"/>
                </a:solidFill>
                <a:effectLst/>
                <a:latin typeface="微软雅黑" panose="020B0503020204020204" pitchFamily="34" charset="-122"/>
                <a:ea typeface="微软雅黑" panose="020B0503020204020204" pitchFamily="34" charset="-122"/>
              </a:rPr>
              <a:t>是一家提供代码文档解决方案的种子轮初创公司，他们使用 </a:t>
            </a:r>
            <a:r>
              <a:rPr lang="en-US" altLang="zh-CN" sz="1200" b="0" i="0" err="1">
                <a:solidFill>
                  <a:srgbClr val="101214"/>
                </a:solidFill>
                <a:effectLst/>
                <a:latin typeface="微软雅黑" panose="020B0503020204020204" pitchFamily="34" charset="-122"/>
                <a:ea typeface="微软雅黑" panose="020B0503020204020204" pitchFamily="34" charset="-122"/>
              </a:rPr>
              <a:t>OpenAI</a:t>
            </a:r>
            <a:r>
              <a:rPr lang="en-US" altLang="zh-CN" sz="1200" b="0" i="0">
                <a:solidFill>
                  <a:srgbClr val="101214"/>
                </a:solidFill>
                <a:effectLst/>
                <a:latin typeface="微软雅黑" panose="020B0503020204020204" pitchFamily="34" charset="-122"/>
                <a:ea typeface="微软雅黑" panose="020B0503020204020204" pitchFamily="34" charset="-122"/>
              </a:rPr>
              <a:t> Codex </a:t>
            </a:r>
            <a:r>
              <a:rPr lang="zh-CN" altLang="en-US" sz="1200" b="0" i="0">
                <a:solidFill>
                  <a:srgbClr val="101214"/>
                </a:solidFill>
                <a:effectLst/>
                <a:latin typeface="微软雅黑" panose="020B0503020204020204" pitchFamily="34" charset="-122"/>
                <a:ea typeface="微软雅黑" panose="020B0503020204020204" pitchFamily="34" charset="-122"/>
              </a:rPr>
              <a:t>算法发现目标受众来自于高速增长的科技公司，这些公司的技术团队普遍大而分散。</a:t>
            </a:r>
            <a:endParaRPr lang="en-US" altLang="zh-CN" sz="1200" b="0" i="0">
              <a:solidFill>
                <a:srgbClr val="101214"/>
              </a:solidFill>
              <a:effectLst/>
              <a:latin typeface="微软雅黑" panose="020B0503020204020204" pitchFamily="34" charset="-122"/>
              <a:ea typeface="微软雅黑" panose="020B0503020204020204" pitchFamily="34" charset="-122"/>
            </a:endParaRPr>
          </a:p>
          <a:p>
            <a:r>
              <a:rPr lang="zh-CN" altLang="en-US" sz="1200" b="0" i="0">
                <a:solidFill>
                  <a:srgbClr val="101214"/>
                </a:solidFill>
                <a:effectLst/>
                <a:latin typeface="微软雅黑" panose="020B0503020204020204" pitchFamily="34" charset="-122"/>
                <a:ea typeface="微软雅黑" panose="020B0503020204020204" pitchFamily="34" charset="-122"/>
              </a:rPr>
              <a:t>问题</a:t>
            </a:r>
            <a:r>
              <a:rPr lang="zh-CN" altLang="en-US" sz="1200">
                <a:solidFill>
                  <a:srgbClr val="101214"/>
                </a:solidFill>
                <a:latin typeface="微软雅黑" panose="020B0503020204020204" pitchFamily="34" charset="-122"/>
                <a:ea typeface="微软雅黑" panose="020B0503020204020204" pitchFamily="34" charset="-122"/>
              </a:rPr>
              <a:t>：</a:t>
            </a:r>
            <a:r>
              <a:rPr lang="zh-CN" altLang="en-US" sz="1200" b="0" i="0">
                <a:solidFill>
                  <a:srgbClr val="101214"/>
                </a:solidFill>
                <a:effectLst/>
                <a:latin typeface="微软雅黑" panose="020B0503020204020204" pitchFamily="34" charset="-122"/>
                <a:ea typeface="微软雅黑" panose="020B0503020204020204" pitchFamily="34" charset="-122"/>
              </a:rPr>
              <a:t>一个只有两人的团队如何为客户提供企业级服务</a:t>
            </a:r>
            <a:r>
              <a:rPr lang="en-US" altLang="zh-CN" sz="1200" b="0" i="0">
                <a:solidFill>
                  <a:srgbClr val="101214"/>
                </a:solidFill>
                <a:effectLst/>
                <a:latin typeface="微软雅黑" panose="020B0503020204020204" pitchFamily="34" charset="-122"/>
                <a:ea typeface="微软雅黑" panose="020B0503020204020204" pitchFamily="34" charset="-122"/>
              </a:rPr>
              <a:t>?</a:t>
            </a:r>
            <a:endParaRPr lang="en-US" sz="1200">
              <a:latin typeface="微软雅黑" panose="020B0503020204020204" pitchFamily="34" charset="-122"/>
              <a:ea typeface="微软雅黑" panose="020B0503020204020204" pitchFamily="34" charset="-122"/>
            </a:endParaRPr>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061799" y="5162550"/>
            <a:ext cx="2550881" cy="1589232"/>
          </a:xfrm>
        </p:spPr>
        <p:txBody>
          <a:bodyPr/>
          <a:lstStyle/>
          <a:p>
            <a:r>
              <a:rPr lang="zh-CN" altLang="en-US" sz="1200" b="0" i="0">
                <a:solidFill>
                  <a:srgbClr val="101214"/>
                </a:solidFill>
                <a:effectLst/>
                <a:latin typeface="微软雅黑" panose="020B0503020204020204" pitchFamily="34" charset="-122"/>
                <a:ea typeface="微软雅黑" panose="020B0503020204020204" pitchFamily="34" charset="-122"/>
              </a:rPr>
              <a:t>他们在一场微软面向初创公司的研讨会上找到了答案</a:t>
            </a:r>
            <a:r>
              <a:rPr lang="zh-CN" altLang="en-US" sz="1200">
                <a:solidFill>
                  <a:srgbClr val="101214"/>
                </a:solidFill>
                <a:latin typeface="微软雅黑" panose="020B0503020204020204" pitchFamily="34" charset="-122"/>
                <a:ea typeface="微软雅黑" panose="020B0503020204020204" pitchFamily="34" charset="-122"/>
              </a:rPr>
              <a:t>：</a:t>
            </a:r>
            <a:r>
              <a:rPr lang="zh-CN" altLang="en-US" sz="1200" b="0" i="0">
                <a:solidFill>
                  <a:srgbClr val="101214"/>
                </a:solidFill>
                <a:effectLst/>
                <a:latin typeface="微软雅黑" panose="020B0503020204020204" pitchFamily="34" charset="-122"/>
                <a:ea typeface="微软雅黑" panose="020B0503020204020204" pitchFamily="34" charset="-122"/>
              </a:rPr>
              <a:t>微软 </a:t>
            </a:r>
            <a:r>
              <a:rPr lang="en-US" altLang="zh-CN" sz="1200" b="0" i="0">
                <a:solidFill>
                  <a:srgbClr val="101214"/>
                </a:solidFill>
                <a:effectLst/>
                <a:latin typeface="微软雅黑" panose="020B0503020204020204" pitchFamily="34" charset="-122"/>
                <a:ea typeface="微软雅黑" panose="020B0503020204020204" pitchFamily="34" charset="-122"/>
              </a:rPr>
              <a:t>Azure </a:t>
            </a:r>
            <a:r>
              <a:rPr lang="en-US" altLang="zh-CN" sz="1200" b="0" i="0" err="1">
                <a:solidFill>
                  <a:srgbClr val="101214"/>
                </a:solidFill>
                <a:effectLst/>
                <a:latin typeface="微软雅黑" panose="020B0503020204020204" pitchFamily="34" charset="-122"/>
                <a:ea typeface="微软雅黑" panose="020B0503020204020204" pitchFamily="34" charset="-122"/>
              </a:rPr>
              <a:t>OpenAI</a:t>
            </a:r>
            <a:r>
              <a:rPr lang="en-US" altLang="zh-CN" sz="1200" b="0" i="0">
                <a:solidFill>
                  <a:srgbClr val="101214"/>
                </a:solidFill>
                <a:effectLst/>
                <a:latin typeface="微软雅黑" panose="020B0503020204020204" pitchFamily="34" charset="-122"/>
                <a:ea typeface="微软雅黑" panose="020B0503020204020204" pitchFamily="34" charset="-122"/>
              </a:rPr>
              <a:t> Service </a:t>
            </a:r>
            <a:r>
              <a:rPr lang="zh-CN" altLang="en-US" sz="1200">
                <a:solidFill>
                  <a:srgbClr val="101214"/>
                </a:solidFill>
                <a:latin typeface="微软雅黑" panose="020B0503020204020204" pitchFamily="34" charset="-122"/>
                <a:ea typeface="微软雅黑" panose="020B0503020204020204" pitchFamily="34" charset="-122"/>
              </a:rPr>
              <a:t>可匹配</a:t>
            </a:r>
            <a:r>
              <a:rPr lang="zh-CN" altLang="en-US" sz="1200" b="0" i="0">
                <a:solidFill>
                  <a:srgbClr val="101214"/>
                </a:solidFill>
                <a:effectLst/>
                <a:latin typeface="微软雅黑" panose="020B0503020204020204" pitchFamily="34" charset="-122"/>
                <a:ea typeface="微软雅黑" panose="020B0503020204020204" pitchFamily="34" charset="-122"/>
              </a:rPr>
              <a:t> </a:t>
            </a:r>
            <a:r>
              <a:rPr lang="en-US" altLang="zh-CN" sz="1200" b="0" i="0" err="1">
                <a:solidFill>
                  <a:srgbClr val="101214"/>
                </a:solidFill>
                <a:effectLst/>
                <a:latin typeface="微软雅黑" panose="020B0503020204020204" pitchFamily="34" charset="-122"/>
                <a:ea typeface="微软雅黑" panose="020B0503020204020204" pitchFamily="34" charset="-122"/>
              </a:rPr>
              <a:t>Trelent</a:t>
            </a:r>
            <a:r>
              <a:rPr lang="en-US" altLang="zh-CN" sz="1200" b="0" i="0">
                <a:solidFill>
                  <a:srgbClr val="101214"/>
                </a:solidFill>
                <a:effectLst/>
                <a:latin typeface="微软雅黑" panose="020B0503020204020204" pitchFamily="34" charset="-122"/>
                <a:ea typeface="微软雅黑" panose="020B0503020204020204" pitchFamily="34" charset="-122"/>
              </a:rPr>
              <a:t> </a:t>
            </a:r>
            <a:r>
              <a:rPr lang="zh-CN" altLang="en-US" sz="1200">
                <a:solidFill>
                  <a:srgbClr val="101214"/>
                </a:solidFill>
                <a:latin typeface="微软雅黑" panose="020B0503020204020204" pitchFamily="34" charset="-122"/>
                <a:ea typeface="微软雅黑" panose="020B0503020204020204" pitchFamily="34" charset="-122"/>
              </a:rPr>
              <a:t>正在</a:t>
            </a:r>
            <a:r>
              <a:rPr lang="zh-CN" altLang="en-US" sz="1200" b="0" i="0">
                <a:solidFill>
                  <a:srgbClr val="101214"/>
                </a:solidFill>
                <a:effectLst/>
                <a:latin typeface="微软雅黑" panose="020B0503020204020204" pitchFamily="34" charset="-122"/>
                <a:ea typeface="微软雅黑" panose="020B0503020204020204" pitchFamily="34" charset="-122"/>
              </a:rPr>
              <a:t>使用的强大的 </a:t>
            </a:r>
            <a:r>
              <a:rPr lang="en-US" altLang="zh-CN" sz="1200" b="0" i="0" err="1">
                <a:solidFill>
                  <a:srgbClr val="101214"/>
                </a:solidFill>
                <a:effectLst/>
                <a:latin typeface="微软雅黑" panose="020B0503020204020204" pitchFamily="34" charset="-122"/>
                <a:ea typeface="微软雅黑" panose="020B0503020204020204" pitchFamily="34" charset="-122"/>
              </a:rPr>
              <a:t>OpenAI</a:t>
            </a:r>
            <a:r>
              <a:rPr lang="en-US" altLang="zh-CN" sz="1200" b="0" i="0">
                <a:solidFill>
                  <a:srgbClr val="101214"/>
                </a:solidFill>
                <a:effectLst/>
                <a:latin typeface="微软雅黑" panose="020B0503020204020204" pitchFamily="34" charset="-122"/>
                <a:ea typeface="微软雅黑" panose="020B0503020204020204" pitchFamily="34" charset="-122"/>
              </a:rPr>
              <a:t> </a:t>
            </a:r>
            <a:r>
              <a:rPr lang="zh-CN" altLang="en-US" sz="1200" b="0" i="0">
                <a:solidFill>
                  <a:srgbClr val="101214"/>
                </a:solidFill>
                <a:effectLst/>
                <a:latin typeface="微软雅黑" panose="020B0503020204020204" pitchFamily="34" charset="-122"/>
                <a:ea typeface="微软雅黑" panose="020B0503020204020204" pitchFamily="34" charset="-122"/>
              </a:rPr>
              <a:t>算法和 </a:t>
            </a:r>
            <a:r>
              <a:rPr lang="en-US" altLang="zh-CN" sz="1200" b="0" i="0">
                <a:solidFill>
                  <a:srgbClr val="101214"/>
                </a:solidFill>
                <a:effectLst/>
                <a:latin typeface="微软雅黑" panose="020B0503020204020204" pitchFamily="34" charset="-122"/>
                <a:ea typeface="微软雅黑" panose="020B0503020204020204" pitchFamily="34" charset="-122"/>
              </a:rPr>
              <a:t>Azure </a:t>
            </a:r>
            <a:r>
              <a:rPr lang="zh-CN" altLang="en-US" sz="1200" b="0" i="0">
                <a:solidFill>
                  <a:srgbClr val="101214"/>
                </a:solidFill>
                <a:effectLst/>
                <a:latin typeface="微软雅黑" panose="020B0503020204020204" pitchFamily="34" charset="-122"/>
                <a:ea typeface="微软雅黑" panose="020B0503020204020204" pitchFamily="34" charset="-122"/>
              </a:rPr>
              <a:t>安全防护、安全</a:t>
            </a:r>
            <a:r>
              <a:rPr lang="zh-CN" altLang="en-US" sz="1200">
                <a:solidFill>
                  <a:srgbClr val="101214"/>
                </a:solidFill>
                <a:latin typeface="微软雅黑" panose="020B0503020204020204" pitchFamily="34" charset="-122"/>
                <a:ea typeface="微软雅黑" panose="020B0503020204020204" pitchFamily="34" charset="-122"/>
              </a:rPr>
              <a:t>管控技术，还可以凭借 </a:t>
            </a:r>
            <a:r>
              <a:rPr lang="en-US" altLang="zh-CN" sz="1200">
                <a:solidFill>
                  <a:srgbClr val="101214"/>
                </a:solidFill>
                <a:latin typeface="微软雅黑" panose="020B0503020204020204" pitchFamily="34" charset="-122"/>
                <a:ea typeface="微软雅黑" panose="020B0503020204020204" pitchFamily="34" charset="-122"/>
              </a:rPr>
              <a:t>Azure </a:t>
            </a:r>
            <a:r>
              <a:rPr lang="zh-CN" altLang="en-US" sz="1200" b="0" i="0">
                <a:solidFill>
                  <a:srgbClr val="101214"/>
                </a:solidFill>
                <a:effectLst/>
                <a:latin typeface="微软雅黑" panose="020B0503020204020204" pitchFamily="34" charset="-122"/>
                <a:ea typeface="微软雅黑" panose="020B0503020204020204" pitchFamily="34" charset="-122"/>
              </a:rPr>
              <a:t>全球可用的优势，与初创公司现有的解决方案形成合力。</a:t>
            </a:r>
            <a:endParaRPr lang="en-US" sz="1200">
              <a:latin typeface="微软雅黑" panose="020B0503020204020204" pitchFamily="34" charset="-122"/>
              <a:ea typeface="微软雅黑" panose="020B0503020204020204" pitchFamily="34" charset="-122"/>
            </a:endParaRP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005738" y="5161973"/>
            <a:ext cx="2757175" cy="1470009"/>
          </a:xfrm>
        </p:spPr>
        <p:txBody>
          <a:bodyPr/>
          <a:lstStyle/>
          <a:p>
            <a:r>
              <a:rPr lang="zh-CN" altLang="en-US" sz="1200">
                <a:latin typeface="微软雅黑" panose="020B0503020204020204" pitchFamily="34" charset="-122"/>
                <a:ea typeface="微软雅黑" panose="020B0503020204020204" pitchFamily="34" charset="-122"/>
              </a:rPr>
              <a:t>有了 </a:t>
            </a:r>
            <a:r>
              <a:rPr lang="en-US" altLang="zh-CN" sz="1200">
                <a:latin typeface="微软雅黑" panose="020B0503020204020204" pitchFamily="34" charset="-122"/>
                <a:ea typeface="微软雅黑" panose="020B0503020204020204" pitchFamily="34" charset="-122"/>
              </a:rPr>
              <a:t>Azure </a:t>
            </a:r>
            <a:r>
              <a:rPr lang="en-US" altLang="zh-CN" sz="1200" err="1">
                <a:latin typeface="微软雅黑" panose="020B0503020204020204" pitchFamily="34" charset="-122"/>
                <a:ea typeface="微软雅黑" panose="020B0503020204020204" pitchFamily="34" charset="-122"/>
              </a:rPr>
              <a:t>OpenAI</a:t>
            </a:r>
            <a:r>
              <a:rPr lang="en-US" altLang="zh-CN" sz="1200">
                <a:latin typeface="微软雅黑" panose="020B0503020204020204" pitchFamily="34" charset="-122"/>
                <a:ea typeface="微软雅黑" panose="020B0503020204020204" pitchFamily="34" charset="-122"/>
              </a:rPr>
              <a:t> Service </a:t>
            </a:r>
            <a:r>
              <a:rPr lang="zh-CN" altLang="en-US" sz="1200">
                <a:latin typeface="微软雅黑" panose="020B0503020204020204" pitchFamily="34" charset="-122"/>
                <a:ea typeface="微软雅黑" panose="020B0503020204020204" pitchFamily="34" charset="-122"/>
              </a:rPr>
              <a:t>的支持</a:t>
            </a:r>
            <a:r>
              <a:rPr lang="en-US" altLang="zh-CN" sz="1200">
                <a:latin typeface="微软雅黑" panose="020B0503020204020204" pitchFamily="34" charset="-122"/>
                <a:ea typeface="微软雅黑" panose="020B0503020204020204" pitchFamily="34" charset="-122"/>
              </a:rPr>
              <a:t>,  </a:t>
            </a:r>
            <a:r>
              <a:rPr lang="en-US" altLang="zh-CN" sz="1200" err="1">
                <a:latin typeface="微软雅黑" panose="020B0503020204020204" pitchFamily="34" charset="-122"/>
                <a:ea typeface="微软雅黑" panose="020B0503020204020204" pitchFamily="34" charset="-122"/>
              </a:rPr>
              <a:t>Trelent</a:t>
            </a:r>
            <a:r>
              <a:rPr lang="en-US" altLang="zh-CN" sz="1200">
                <a:latin typeface="微软雅黑" panose="020B0503020204020204" pitchFamily="34" charset="-122"/>
                <a:ea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rPr>
              <a:t>的方案在内容过滤、安全性提升和响应时间缩减方面</a:t>
            </a:r>
            <a:r>
              <a:rPr lang="en-US" altLang="zh-CN" sz="1200">
                <a:latin typeface="微软雅黑" panose="020B0503020204020204" pitchFamily="34" charset="-122"/>
                <a:ea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rPr>
              <a:t>从</a:t>
            </a:r>
            <a:r>
              <a:rPr lang="en-US" altLang="zh-CN" sz="1200">
                <a:latin typeface="微软雅黑" panose="020B0503020204020204" pitchFamily="34" charset="-122"/>
                <a:ea typeface="微软雅黑" panose="020B0503020204020204" pitchFamily="34" charset="-122"/>
              </a:rPr>
              <a:t>1-3</a:t>
            </a:r>
            <a:r>
              <a:rPr lang="zh-CN" altLang="en-US" sz="1200">
                <a:latin typeface="微软雅黑" panose="020B0503020204020204" pitchFamily="34" charset="-122"/>
                <a:ea typeface="微软雅黑" panose="020B0503020204020204" pitchFamily="34" charset="-122"/>
              </a:rPr>
              <a:t>秒下降到平均</a:t>
            </a:r>
            <a:r>
              <a:rPr lang="en-US" altLang="zh-CN" sz="1200">
                <a:latin typeface="微软雅黑" panose="020B0503020204020204" pitchFamily="34" charset="-122"/>
                <a:ea typeface="微软雅黑" panose="020B0503020204020204" pitchFamily="34" charset="-122"/>
              </a:rPr>
              <a:t>750</a:t>
            </a:r>
            <a:r>
              <a:rPr lang="zh-CN" altLang="en-US" sz="1200">
                <a:latin typeface="微软雅黑" panose="020B0503020204020204" pitchFamily="34" charset="-122"/>
                <a:ea typeface="微软雅黑" panose="020B0503020204020204" pitchFamily="34" charset="-122"/>
              </a:rPr>
              <a:t>毫秒</a:t>
            </a:r>
            <a:r>
              <a:rPr lang="en-US" altLang="zh-CN" sz="1200">
                <a:latin typeface="微软雅黑" panose="020B0503020204020204" pitchFamily="34" charset="-122"/>
                <a:ea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rPr>
              <a:t>都受益颇深。这些企业级功能极大地解放了 </a:t>
            </a:r>
            <a:r>
              <a:rPr lang="en-US" altLang="zh-CN" sz="1200" err="1">
                <a:latin typeface="微软雅黑" panose="020B0503020204020204" pitchFamily="34" charset="-122"/>
                <a:ea typeface="微软雅黑" panose="020B0503020204020204" pitchFamily="34" charset="-122"/>
              </a:rPr>
              <a:t>Trelent</a:t>
            </a:r>
            <a:r>
              <a:rPr lang="en-US" altLang="zh-CN" sz="1200">
                <a:latin typeface="微软雅黑" panose="020B0503020204020204" pitchFamily="34" charset="-122"/>
                <a:ea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rPr>
              <a:t>工程师的生产力，使他们可以专注于核心创新业务。</a:t>
            </a:r>
            <a:endParaRPr lang="en-US" sz="1200">
              <a:latin typeface="微软雅黑" panose="020B0503020204020204" pitchFamily="34" charset="-122"/>
              <a:ea typeface="微软雅黑" panose="020B0503020204020204" pitchFamily="34" charset="-122"/>
            </a:endParaRPr>
          </a:p>
        </p:txBody>
      </p:sp>
      <p:pic>
        <p:nvPicPr>
          <p:cNvPr id="6" name="Picture 7" descr="Logo, company name&#10;&#10;Description automatically generated">
            <a:extLst>
              <a:ext uri="{FF2B5EF4-FFF2-40B4-BE49-F238E27FC236}">
                <a16:creationId xmlns:a16="http://schemas.microsoft.com/office/drawing/2014/main" id="{C2C6917F-6EEE-7618-C3B5-F1689CB3E06F}"/>
              </a:ext>
            </a:extLst>
          </p:cNvPr>
          <p:cNvPicPr>
            <a:picLocks noGrp="1" noChangeAspect="1"/>
          </p:cNvPicPr>
          <p:nvPr>
            <p:ph type="pic" sz="quarter" idx="23"/>
          </p:nvPr>
        </p:nvPicPr>
        <p:blipFill rotWithShape="1">
          <a:blip r:embed="rId5"/>
          <a:srcRect/>
          <a:stretch/>
        </p:blipFill>
        <p:spPr/>
      </p:pic>
    </p:spTree>
    <p:extLst>
      <p:ext uri="{BB962C8B-B14F-4D97-AF65-F5344CB8AC3E}">
        <p14:creationId xmlns:p14="http://schemas.microsoft.com/office/powerpoint/2010/main" val="151921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B7E4FC0-A7B9-9249-DE49-B069CC82C8B8}"/>
              </a:ext>
            </a:extLst>
          </p:cNvPr>
          <p:cNvSpPr>
            <a:spLocks noGrp="1"/>
          </p:cNvSpPr>
          <p:nvPr>
            <p:ph type="title"/>
          </p:nvPr>
        </p:nvSpPr>
        <p:spPr/>
        <p:txBody>
          <a:bodyPr/>
          <a:lstStyle/>
          <a:p>
            <a:r>
              <a:rPr kumimoji="1" lang="zh-CN" altLang="en-US" dirty="0"/>
              <a:t>议程</a:t>
            </a:r>
          </a:p>
        </p:txBody>
      </p:sp>
      <p:sp>
        <p:nvSpPr>
          <p:cNvPr id="6" name="文本占位符 5">
            <a:extLst>
              <a:ext uri="{FF2B5EF4-FFF2-40B4-BE49-F238E27FC236}">
                <a16:creationId xmlns:a16="http://schemas.microsoft.com/office/drawing/2014/main" id="{7CB24B13-F229-6A2D-0D88-4F018C0A95C3}"/>
              </a:ext>
            </a:extLst>
          </p:cNvPr>
          <p:cNvSpPr>
            <a:spLocks noGrp="1"/>
          </p:cNvSpPr>
          <p:nvPr>
            <p:ph type="body" sz="quarter" idx="11"/>
          </p:nvPr>
        </p:nvSpPr>
        <p:spPr>
          <a:xfrm>
            <a:off x="581595" y="2644170"/>
            <a:ext cx="11025188" cy="1569660"/>
          </a:xfrm>
        </p:spPr>
        <p:txBody>
          <a:bodyPr/>
          <a:lstStyle/>
          <a:p>
            <a:pPr marL="342900" indent="-342900" algn="l">
              <a:buFont typeface="Arial" panose="020B0604020202020204" pitchFamily="34" charset="0"/>
              <a:buChar char="•"/>
            </a:pPr>
            <a:r>
              <a:rPr kumimoji="1" lang="zh-CN" altLang="en-US" dirty="0"/>
              <a:t>新一代创新智能场景</a:t>
            </a:r>
            <a:endParaRPr kumimoji="1" lang="en-US" altLang="zh-CN" dirty="0"/>
          </a:p>
          <a:p>
            <a:pPr marL="342900" indent="-342900" algn="l">
              <a:buFont typeface="Arial" panose="020B0604020202020204" pitchFamily="34" charset="0"/>
              <a:buChar char="•"/>
            </a:pPr>
            <a:r>
              <a:rPr kumimoji="1" lang="zh-CN" altLang="en-US"/>
              <a:t>行业客户创新案例</a:t>
            </a:r>
            <a:endParaRPr kumimoji="1" lang="en-US" altLang="zh-CN" dirty="0"/>
          </a:p>
          <a:p>
            <a:pPr marL="342900" indent="-342900" algn="l">
              <a:buFont typeface="Arial" panose="020B0604020202020204" pitchFamily="34" charset="0"/>
              <a:buChar char="•"/>
            </a:pPr>
            <a:r>
              <a:rPr kumimoji="1" lang="en-US" altLang="zh-CN" dirty="0" err="1"/>
              <a:t>OpenAI</a:t>
            </a:r>
            <a:r>
              <a:rPr kumimoji="1" lang="zh-CN" altLang="en-US" dirty="0"/>
              <a:t>赋能微软产品</a:t>
            </a:r>
            <a:endParaRPr kumimoji="1" lang="en-US" altLang="zh-CN" dirty="0"/>
          </a:p>
        </p:txBody>
      </p:sp>
    </p:spTree>
    <p:extLst>
      <p:ext uri="{BB962C8B-B14F-4D97-AF65-F5344CB8AC3E}">
        <p14:creationId xmlns:p14="http://schemas.microsoft.com/office/powerpoint/2010/main" val="30840807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044005"/>
            <a:ext cx="4923774" cy="1600438"/>
          </a:xfrm>
        </p:spPr>
        <p:txBody>
          <a:bodyPr/>
          <a:lstStyle/>
          <a:p>
            <a:r>
              <a:rPr lang="en-US" altLang="zh-CN" sz="2800" dirty="0" err="1"/>
              <a:t>OpenAI</a:t>
            </a:r>
            <a:r>
              <a:rPr lang="zh-CN" altLang="en-US" sz="2800" dirty="0"/>
              <a:t>赋能微软产品</a:t>
            </a: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2633143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A5384BE-B62A-41C7-AA03-3323654D97BA}"/>
              </a:ext>
            </a:extLst>
          </p:cNvPr>
          <p:cNvSpPr txBox="1"/>
          <p:nvPr/>
        </p:nvSpPr>
        <p:spPr>
          <a:xfrm>
            <a:off x="589694" y="1090299"/>
            <a:ext cx="2286000" cy="656372"/>
          </a:xfrm>
          <a:prstGeom prst="roundRect">
            <a:avLst>
              <a:gd name="adj" fmla="val 7839"/>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Turing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丰富的语言理解</a:t>
            </a:r>
          </a:p>
        </p:txBody>
      </p:sp>
      <p:sp>
        <p:nvSpPr>
          <p:cNvPr id="26" name="TextBox 25">
            <a:extLst>
              <a:ext uri="{FF2B5EF4-FFF2-40B4-BE49-F238E27FC236}">
                <a16:creationId xmlns:a16="http://schemas.microsoft.com/office/drawing/2014/main" id="{49535F18-F13E-461D-935D-25E10D707790}"/>
              </a:ext>
            </a:extLst>
          </p:cNvPr>
          <p:cNvSpPr txBox="1"/>
          <p:nvPr/>
        </p:nvSpPr>
        <p:spPr>
          <a:xfrm>
            <a:off x="589694" y="1833896"/>
            <a:ext cx="2286000" cy="656372"/>
          </a:xfrm>
          <a:prstGeom prst="roundRect">
            <a:avLst>
              <a:gd name="adj" fmla="val 8081"/>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Z-Code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white"/>
                </a:solidFill>
                <a:effectLst/>
                <a:uLnTx/>
                <a:uFillTx/>
                <a:latin typeface="Segoe UI"/>
                <a:ea typeface="+mn-ea"/>
                <a:cs typeface="+mn-cs"/>
              </a:rPr>
              <a:t>100 </a:t>
            </a:r>
            <a:r>
              <a:rPr kumimoji="0" lang="zh-CN" altLang="en-US" sz="1000" b="0" i="0" u="none" strike="noStrike" kern="1200" cap="none" spc="0" normalizeH="0" baseline="0" noProof="0">
                <a:ln>
                  <a:noFill/>
                </a:ln>
                <a:solidFill>
                  <a:prstClr val="white"/>
                </a:solidFill>
                <a:effectLst/>
                <a:uLnTx/>
                <a:uFillTx/>
                <a:latin typeface="Segoe UI"/>
                <a:ea typeface="+mn-ea"/>
                <a:cs typeface="+mn-cs"/>
              </a:rPr>
              <a:t>种语言翻译</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endParaRPr>
          </a:p>
        </p:txBody>
      </p:sp>
      <p:sp>
        <p:nvSpPr>
          <p:cNvPr id="25" name="TextBox 24">
            <a:extLst>
              <a:ext uri="{FF2B5EF4-FFF2-40B4-BE49-F238E27FC236}">
                <a16:creationId xmlns:a16="http://schemas.microsoft.com/office/drawing/2014/main" id="{81EA0FA4-864D-4702-B5D2-B2A2BA3FF03D}"/>
              </a:ext>
            </a:extLst>
          </p:cNvPr>
          <p:cNvSpPr txBox="1"/>
          <p:nvPr/>
        </p:nvSpPr>
        <p:spPr>
          <a:xfrm>
            <a:off x="589694" y="2577494"/>
            <a:ext cx="2286000" cy="656372"/>
          </a:xfrm>
          <a:prstGeom prst="roundRect">
            <a:avLst>
              <a:gd name="adj" fmla="val 7960"/>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Florence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突破性视觉识别</a:t>
            </a:r>
          </a:p>
        </p:txBody>
      </p:sp>
      <p:grpSp>
        <p:nvGrpSpPr>
          <p:cNvPr id="7" name="Group 6" descr="Combine as a part of">
            <a:extLst>
              <a:ext uri="{FF2B5EF4-FFF2-40B4-BE49-F238E27FC236}">
                <a16:creationId xmlns:a16="http://schemas.microsoft.com/office/drawing/2014/main" id="{26FA3304-C72B-0897-3A85-C6CE39033CCB}"/>
              </a:ext>
            </a:extLst>
          </p:cNvPr>
          <p:cNvGrpSpPr/>
          <p:nvPr/>
        </p:nvGrpSpPr>
        <p:grpSpPr>
          <a:xfrm>
            <a:off x="2781785" y="1441423"/>
            <a:ext cx="1439293" cy="1988150"/>
            <a:chOff x="2781785" y="1441423"/>
            <a:chExt cx="1439293" cy="1988150"/>
          </a:xfrm>
        </p:grpSpPr>
        <p:grpSp>
          <p:nvGrpSpPr>
            <p:cNvPr id="14" name="Group 13">
              <a:extLst>
                <a:ext uri="{FF2B5EF4-FFF2-40B4-BE49-F238E27FC236}">
                  <a16:creationId xmlns:a16="http://schemas.microsoft.com/office/drawing/2014/main" id="{E26258AA-9B1B-472A-B1DA-F1A429C39DE5}"/>
                </a:ext>
              </a:extLst>
            </p:cNvPr>
            <p:cNvGrpSpPr/>
            <p:nvPr/>
          </p:nvGrpSpPr>
          <p:grpSpPr>
            <a:xfrm>
              <a:off x="2781785" y="1441423"/>
              <a:ext cx="472370" cy="472370"/>
              <a:chOff x="21580272" y="2882846"/>
              <a:chExt cx="944739" cy="944739"/>
            </a:xfrm>
          </p:grpSpPr>
          <p:cxnSp>
            <p:nvCxnSpPr>
              <p:cNvPr id="15" name="Straight Connector 14">
                <a:extLst>
                  <a:ext uri="{FF2B5EF4-FFF2-40B4-BE49-F238E27FC236}">
                    <a16:creationId xmlns:a16="http://schemas.microsoft.com/office/drawing/2014/main" id="{CF8FF936-D381-46D0-A5F1-8B7F34245D4A}"/>
                  </a:ext>
                </a:extLst>
              </p:cNvPr>
              <p:cNvCxnSpPr>
                <a:cxnSpLocks/>
              </p:cNvCxnSpPr>
              <p:nvPr/>
            </p:nvCxnSpPr>
            <p:spPr>
              <a:xfrm>
                <a:off x="21765717" y="2882846"/>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C1B0C6C9-E095-4401-A7A9-BC2C0F6E1066}"/>
                  </a:ext>
                </a:extLst>
              </p:cNvPr>
              <p:cNvSpPr/>
              <p:nvPr/>
            </p:nvSpPr>
            <p:spPr>
              <a:xfrm>
                <a:off x="21580272" y="2882846"/>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20" name="Straight Connector 19">
              <a:extLst>
                <a:ext uri="{FF2B5EF4-FFF2-40B4-BE49-F238E27FC236}">
                  <a16:creationId xmlns:a16="http://schemas.microsoft.com/office/drawing/2014/main" id="{763165AC-B9C1-40FD-B3B8-55C6F184A5E0}"/>
                </a:ext>
              </a:extLst>
            </p:cNvPr>
            <p:cNvCxnSpPr>
              <a:cxnSpLocks/>
            </p:cNvCxnSpPr>
            <p:nvPr/>
          </p:nvCxnSpPr>
          <p:spPr>
            <a:xfrm>
              <a:off x="3254155" y="1673860"/>
              <a:ext cx="0" cy="152908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Arc 20">
              <a:extLst>
                <a:ext uri="{FF2B5EF4-FFF2-40B4-BE49-F238E27FC236}">
                  <a16:creationId xmlns:a16="http://schemas.microsoft.com/office/drawing/2014/main" id="{C1E0C32A-8E5B-4E2B-96CC-C1760E627910}"/>
                </a:ext>
              </a:extLst>
            </p:cNvPr>
            <p:cNvSpPr/>
            <p:nvPr/>
          </p:nvSpPr>
          <p:spPr>
            <a:xfrm rot="10800000">
              <a:off x="3254155" y="2957203"/>
              <a:ext cx="472370" cy="472370"/>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5476B970-7FB2-407B-893E-C0231B47B313}"/>
                </a:ext>
              </a:extLst>
            </p:cNvPr>
            <p:cNvGrpSpPr/>
            <p:nvPr/>
          </p:nvGrpSpPr>
          <p:grpSpPr>
            <a:xfrm>
              <a:off x="2781785" y="2185021"/>
              <a:ext cx="472370" cy="472370"/>
              <a:chOff x="21580272" y="4370041"/>
              <a:chExt cx="944739" cy="944739"/>
            </a:xfrm>
          </p:grpSpPr>
          <p:cxnSp>
            <p:nvCxnSpPr>
              <p:cNvPr id="23" name="Straight Connector 22">
                <a:extLst>
                  <a:ext uri="{FF2B5EF4-FFF2-40B4-BE49-F238E27FC236}">
                    <a16:creationId xmlns:a16="http://schemas.microsoft.com/office/drawing/2014/main" id="{D787FC82-85F1-4275-B9B2-E37848C91BE8}"/>
                  </a:ext>
                </a:extLst>
              </p:cNvPr>
              <p:cNvCxnSpPr>
                <a:cxnSpLocks/>
              </p:cNvCxnSpPr>
              <p:nvPr/>
            </p:nvCxnSpPr>
            <p:spPr>
              <a:xfrm>
                <a:off x="21765717" y="4370041"/>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1AA6D10A-0464-414A-8B51-71A1F2978698}"/>
                  </a:ext>
                </a:extLst>
              </p:cNvPr>
              <p:cNvSpPr/>
              <p:nvPr/>
            </p:nvSpPr>
            <p:spPr>
              <a:xfrm>
                <a:off x="21580272" y="4370041"/>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EEDF3610-1356-493C-A10B-F6AC303823B7}"/>
                </a:ext>
              </a:extLst>
            </p:cNvPr>
            <p:cNvGrpSpPr/>
            <p:nvPr/>
          </p:nvGrpSpPr>
          <p:grpSpPr>
            <a:xfrm>
              <a:off x="2781785" y="2928618"/>
              <a:ext cx="472370" cy="472370"/>
              <a:chOff x="21580272" y="5857236"/>
              <a:chExt cx="944739" cy="944739"/>
            </a:xfrm>
          </p:grpSpPr>
          <p:cxnSp>
            <p:nvCxnSpPr>
              <p:cNvPr id="30" name="Straight Connector 29">
                <a:extLst>
                  <a:ext uri="{FF2B5EF4-FFF2-40B4-BE49-F238E27FC236}">
                    <a16:creationId xmlns:a16="http://schemas.microsoft.com/office/drawing/2014/main" id="{AB98A925-C83F-46B5-A2DA-A0904118401D}"/>
                  </a:ext>
                </a:extLst>
              </p:cNvPr>
              <p:cNvCxnSpPr>
                <a:cxnSpLocks/>
              </p:cNvCxnSpPr>
              <p:nvPr/>
            </p:nvCxnSpPr>
            <p:spPr>
              <a:xfrm>
                <a:off x="21765717" y="5857236"/>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Arc 30">
                <a:extLst>
                  <a:ext uri="{FF2B5EF4-FFF2-40B4-BE49-F238E27FC236}">
                    <a16:creationId xmlns:a16="http://schemas.microsoft.com/office/drawing/2014/main" id="{6F541807-5EEE-4B8C-BD42-4FCBF5B77360}"/>
                  </a:ext>
                </a:extLst>
              </p:cNvPr>
              <p:cNvSpPr/>
              <p:nvPr/>
            </p:nvSpPr>
            <p:spPr>
              <a:xfrm>
                <a:off x="21580272" y="5857236"/>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44" name="Straight Connector 43">
              <a:extLst>
                <a:ext uri="{FF2B5EF4-FFF2-40B4-BE49-F238E27FC236}">
                  <a16:creationId xmlns:a16="http://schemas.microsoft.com/office/drawing/2014/main" id="{028D7231-D03D-493B-B10C-017AAF0A39D5}"/>
                </a:ext>
              </a:extLst>
            </p:cNvPr>
            <p:cNvCxnSpPr>
              <a:cxnSpLocks/>
            </p:cNvCxnSpPr>
            <p:nvPr/>
          </p:nvCxnSpPr>
          <p:spPr>
            <a:xfrm flipH="1">
              <a:off x="3483890" y="3429573"/>
              <a:ext cx="274320"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26F776E7-6878-43C0-B8EA-50F68965F2C1}"/>
                </a:ext>
              </a:extLst>
            </p:cNvPr>
            <p:cNvGrpSpPr/>
            <p:nvPr/>
          </p:nvGrpSpPr>
          <p:grpSpPr>
            <a:xfrm>
              <a:off x="3918230" y="2145066"/>
              <a:ext cx="302848" cy="160020"/>
              <a:chOff x="13902915" y="4901992"/>
              <a:chExt cx="605695" cy="320040"/>
            </a:xfrm>
          </p:grpSpPr>
          <p:cxnSp>
            <p:nvCxnSpPr>
              <p:cNvPr id="49" name="Straight Connector 48">
                <a:extLst>
                  <a:ext uri="{FF2B5EF4-FFF2-40B4-BE49-F238E27FC236}">
                    <a16:creationId xmlns:a16="http://schemas.microsoft.com/office/drawing/2014/main" id="{A091D886-FBD7-4DB8-94BB-E4FCC1FD11D6}"/>
                  </a:ext>
                </a:extLst>
              </p:cNvPr>
              <p:cNvCxnSpPr>
                <a:cxnSpLocks/>
              </p:cNvCxnSpPr>
              <p:nvPr/>
            </p:nvCxnSpPr>
            <p:spPr>
              <a:xfrm flipH="1">
                <a:off x="14221687" y="4901992"/>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Graphic 48">
                <a:extLst>
                  <a:ext uri="{FF2B5EF4-FFF2-40B4-BE49-F238E27FC236}">
                    <a16:creationId xmlns:a16="http://schemas.microsoft.com/office/drawing/2014/main" id="{3A3745AE-B579-4B15-BDC1-AA2BBED3C4C7}"/>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E29658D1-7377-433F-B6F0-6866AC36A9CE}"/>
                </a:ext>
              </a:extLst>
            </p:cNvPr>
            <p:cNvGrpSpPr/>
            <p:nvPr/>
          </p:nvGrpSpPr>
          <p:grpSpPr>
            <a:xfrm>
              <a:off x="3758210" y="2305086"/>
              <a:ext cx="160020" cy="1124487"/>
              <a:chOff x="13582875" y="4610171"/>
              <a:chExt cx="320040" cy="2248974"/>
            </a:xfrm>
          </p:grpSpPr>
          <p:cxnSp>
            <p:nvCxnSpPr>
              <p:cNvPr id="58" name="Straight Connector 57">
                <a:extLst>
                  <a:ext uri="{FF2B5EF4-FFF2-40B4-BE49-F238E27FC236}">
                    <a16:creationId xmlns:a16="http://schemas.microsoft.com/office/drawing/2014/main" id="{1D0B1831-2F1D-4DAB-8D14-9E0E45822075}"/>
                  </a:ext>
                </a:extLst>
              </p:cNvPr>
              <p:cNvCxnSpPr>
                <a:cxnSpLocks/>
              </p:cNvCxnSpPr>
              <p:nvPr/>
            </p:nvCxnSpPr>
            <p:spPr>
              <a:xfrm>
                <a:off x="13902915" y="4610171"/>
                <a:ext cx="0" cy="1937525"/>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Graphic 48">
                <a:extLst>
                  <a:ext uri="{FF2B5EF4-FFF2-40B4-BE49-F238E27FC236}">
                    <a16:creationId xmlns:a16="http://schemas.microsoft.com/office/drawing/2014/main" id="{0E891116-51F3-4CB2-BE95-BA7928DF2E19}"/>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13" name="TextBox 12">
            <a:extLst>
              <a:ext uri="{FF2B5EF4-FFF2-40B4-BE49-F238E27FC236}">
                <a16:creationId xmlns:a16="http://schemas.microsoft.com/office/drawing/2014/main" id="{AE57B6CF-8AB8-41C3-861F-23B9DFF37546}"/>
              </a:ext>
            </a:extLst>
          </p:cNvPr>
          <p:cNvSpPr txBox="1"/>
          <p:nvPr/>
        </p:nvSpPr>
        <p:spPr>
          <a:xfrm>
            <a:off x="873239" y="3624135"/>
            <a:ext cx="1251678" cy="246221"/>
          </a:xfrm>
          <a:prstGeom prst="rect">
            <a:avLst/>
          </a:prstGeom>
          <a:noFill/>
        </p:spPr>
        <p:txBody>
          <a:bodyPr wrap="square" lIns="0" tIns="0" rIns="0" bIns="0" anchor="ctr" anchorCtr="0">
            <a:spAutoFit/>
          </a:bodyPr>
          <a:lstStyle/>
          <a:p>
            <a:pPr marL="0" marR="0" lvl="0" indent="0" algn="l" defTabSz="914367" rtl="0" eaLnBrk="1" fontAlgn="auto" latinLnBrk="0" hangingPunct="1">
              <a:lnSpc>
                <a:spcPct val="100000"/>
              </a:lnSpc>
              <a:spcBef>
                <a:spcPts val="90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OpenAI</a:t>
            </a:r>
          </a:p>
        </p:txBody>
      </p:sp>
      <p:sp>
        <p:nvSpPr>
          <p:cNvPr id="19" name="TextBox 18">
            <a:extLst>
              <a:ext uri="{FF2B5EF4-FFF2-40B4-BE49-F238E27FC236}">
                <a16:creationId xmlns:a16="http://schemas.microsoft.com/office/drawing/2014/main" id="{450927CC-5760-4014-B078-B5E1F90B39F9}"/>
              </a:ext>
            </a:extLst>
          </p:cNvPr>
          <p:cNvSpPr txBox="1"/>
          <p:nvPr/>
        </p:nvSpPr>
        <p:spPr>
          <a:xfrm>
            <a:off x="589694" y="3990882"/>
            <a:ext cx="2286000" cy="656372"/>
          </a:xfrm>
          <a:prstGeom prst="roundRect">
            <a:avLst>
              <a:gd name="adj" fmla="val 7960"/>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GPT</a:t>
            </a:r>
            <a:r>
              <a:rPr kumimoji="0" lang="en-US" sz="1600" b="0" i="0" u="none" strike="noStrike" kern="1200" cap="none" spc="0" normalizeH="0" baseline="0" noProof="0">
                <a:ln>
                  <a:noFill/>
                </a:ln>
                <a:gradFill>
                  <a:gsLst>
                    <a:gs pos="0">
                      <a:srgbClr val="0078D4"/>
                    </a:gs>
                    <a:gs pos="100000">
                      <a:srgbClr val="8661C5"/>
                    </a:gs>
                  </a:gsLst>
                  <a:lin ang="2700000" scaled="1"/>
                </a:gradFill>
                <a:effectLst/>
                <a:uLnTx/>
                <a:uFillTx/>
                <a:latin typeface="Segoe UI Semibold"/>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类人语言生成</a:t>
            </a:r>
          </a:p>
        </p:txBody>
      </p:sp>
      <p:sp>
        <p:nvSpPr>
          <p:cNvPr id="28" name="TextBox 27">
            <a:extLst>
              <a:ext uri="{FF2B5EF4-FFF2-40B4-BE49-F238E27FC236}">
                <a16:creationId xmlns:a16="http://schemas.microsoft.com/office/drawing/2014/main" id="{436A1CBE-5D56-449A-AC40-68F167645585}"/>
              </a:ext>
            </a:extLst>
          </p:cNvPr>
          <p:cNvSpPr txBox="1"/>
          <p:nvPr/>
        </p:nvSpPr>
        <p:spPr>
          <a:xfrm>
            <a:off x="589694" y="4734480"/>
            <a:ext cx="2286000" cy="656372"/>
          </a:xfrm>
          <a:prstGeom prst="roundRect">
            <a:avLst>
              <a:gd name="adj" fmla="val 7718"/>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DALL-E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真实图像生成</a:t>
            </a:r>
          </a:p>
        </p:txBody>
      </p:sp>
      <p:sp>
        <p:nvSpPr>
          <p:cNvPr id="27" name="TextBox 26">
            <a:extLst>
              <a:ext uri="{FF2B5EF4-FFF2-40B4-BE49-F238E27FC236}">
                <a16:creationId xmlns:a16="http://schemas.microsoft.com/office/drawing/2014/main" id="{4373FE8E-F7AD-45F0-B23B-7E748F7964D6}"/>
              </a:ext>
            </a:extLst>
          </p:cNvPr>
          <p:cNvSpPr txBox="1"/>
          <p:nvPr/>
        </p:nvSpPr>
        <p:spPr>
          <a:xfrm>
            <a:off x="589694" y="5478077"/>
            <a:ext cx="2286000" cy="656372"/>
          </a:xfrm>
          <a:prstGeom prst="roundRect">
            <a:avLst>
              <a:gd name="adj" fmla="val 7718"/>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Codex</a:t>
            </a:r>
            <a:r>
              <a:rPr kumimoji="0" lang="en-US" sz="1600" b="0" i="0" u="none" strike="noStrike" kern="1200" cap="none" spc="0" normalizeH="0" baseline="0" noProof="0">
                <a:ln>
                  <a:noFill/>
                </a:ln>
                <a:gradFill>
                  <a:gsLst>
                    <a:gs pos="0">
                      <a:srgbClr val="0078D4"/>
                    </a:gs>
                    <a:gs pos="100000">
                      <a:srgbClr val="8661C5"/>
                    </a:gs>
                  </a:gsLst>
                  <a:lin ang="2700000" scaled="1"/>
                </a:gradFill>
                <a:effectLst/>
                <a:uLnTx/>
                <a:uFillTx/>
                <a:latin typeface="Segoe UI Semibold"/>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高级代码生成</a:t>
            </a:r>
          </a:p>
        </p:txBody>
      </p:sp>
      <p:grpSp>
        <p:nvGrpSpPr>
          <p:cNvPr id="8" name="Group 7" descr="Combine as a part of">
            <a:extLst>
              <a:ext uri="{FF2B5EF4-FFF2-40B4-BE49-F238E27FC236}">
                <a16:creationId xmlns:a16="http://schemas.microsoft.com/office/drawing/2014/main" id="{90DA8596-61EF-9EE8-D6CA-7156EE295A63}"/>
              </a:ext>
            </a:extLst>
          </p:cNvPr>
          <p:cNvGrpSpPr/>
          <p:nvPr/>
        </p:nvGrpSpPr>
        <p:grpSpPr>
          <a:xfrm>
            <a:off x="2781785" y="3429573"/>
            <a:ext cx="1439293" cy="2376690"/>
            <a:chOff x="2781785" y="3429573"/>
            <a:chExt cx="1439293" cy="2376690"/>
          </a:xfrm>
        </p:grpSpPr>
        <p:grpSp>
          <p:nvGrpSpPr>
            <p:cNvPr id="33" name="Group 32">
              <a:extLst>
                <a:ext uri="{FF2B5EF4-FFF2-40B4-BE49-F238E27FC236}">
                  <a16:creationId xmlns:a16="http://schemas.microsoft.com/office/drawing/2014/main" id="{FF6E6355-FC51-4284-A21D-A12969275EB7}"/>
                </a:ext>
              </a:extLst>
            </p:cNvPr>
            <p:cNvGrpSpPr/>
            <p:nvPr/>
          </p:nvGrpSpPr>
          <p:grpSpPr>
            <a:xfrm>
              <a:off x="2781785" y="3846698"/>
              <a:ext cx="472370" cy="472370"/>
              <a:chOff x="21580272" y="6916314"/>
              <a:chExt cx="944739" cy="944739"/>
            </a:xfrm>
          </p:grpSpPr>
          <p:cxnSp>
            <p:nvCxnSpPr>
              <p:cNvPr id="34" name="Straight Connector 33">
                <a:extLst>
                  <a:ext uri="{FF2B5EF4-FFF2-40B4-BE49-F238E27FC236}">
                    <a16:creationId xmlns:a16="http://schemas.microsoft.com/office/drawing/2014/main" id="{FB6CDAA7-BA00-484C-AB3E-D15BA16195CB}"/>
                  </a:ext>
                </a:extLst>
              </p:cNvPr>
              <p:cNvCxnSpPr>
                <a:cxnSpLocks/>
              </p:cNvCxnSpPr>
              <p:nvPr/>
            </p:nvCxnSpPr>
            <p:spPr>
              <a:xfrm>
                <a:off x="21765717" y="7861053"/>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02DF698C-6224-491E-8CDC-7F5AD28901A1}"/>
                  </a:ext>
                </a:extLst>
              </p:cNvPr>
              <p:cNvSpPr/>
              <p:nvPr/>
            </p:nvSpPr>
            <p:spPr>
              <a:xfrm flipV="1">
                <a:off x="21580272" y="6916314"/>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36" name="Straight Connector 35">
              <a:extLst>
                <a:ext uri="{FF2B5EF4-FFF2-40B4-BE49-F238E27FC236}">
                  <a16:creationId xmlns:a16="http://schemas.microsoft.com/office/drawing/2014/main" id="{9AF27A91-6A22-4232-A547-CB01ABC79BFD}"/>
                </a:ext>
              </a:extLst>
            </p:cNvPr>
            <p:cNvCxnSpPr>
              <a:cxnSpLocks/>
            </p:cNvCxnSpPr>
            <p:nvPr/>
          </p:nvCxnSpPr>
          <p:spPr>
            <a:xfrm>
              <a:off x="3254155" y="3665758"/>
              <a:ext cx="0" cy="1937482"/>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Arc 36">
              <a:extLst>
                <a:ext uri="{FF2B5EF4-FFF2-40B4-BE49-F238E27FC236}">
                  <a16:creationId xmlns:a16="http://schemas.microsoft.com/office/drawing/2014/main" id="{F4CE2592-1862-4FB4-81D5-7CD1C489D85D}"/>
                </a:ext>
              </a:extLst>
            </p:cNvPr>
            <p:cNvSpPr/>
            <p:nvPr/>
          </p:nvSpPr>
          <p:spPr>
            <a:xfrm rot="10800000" flipV="1">
              <a:off x="3254155" y="3429573"/>
              <a:ext cx="472370" cy="472370"/>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780F4CE4-01E6-4390-9BBE-0F0B05731AF6}"/>
                </a:ext>
              </a:extLst>
            </p:cNvPr>
            <p:cNvGrpSpPr/>
            <p:nvPr/>
          </p:nvGrpSpPr>
          <p:grpSpPr>
            <a:xfrm>
              <a:off x="2781785" y="4590296"/>
              <a:ext cx="472370" cy="472370"/>
              <a:chOff x="21580272" y="8403509"/>
              <a:chExt cx="944739" cy="944739"/>
            </a:xfrm>
          </p:grpSpPr>
          <p:cxnSp>
            <p:nvCxnSpPr>
              <p:cNvPr id="39" name="Straight Connector 38">
                <a:extLst>
                  <a:ext uri="{FF2B5EF4-FFF2-40B4-BE49-F238E27FC236}">
                    <a16:creationId xmlns:a16="http://schemas.microsoft.com/office/drawing/2014/main" id="{18419478-8B05-495D-A72E-E5866C05DB05}"/>
                  </a:ext>
                </a:extLst>
              </p:cNvPr>
              <p:cNvCxnSpPr>
                <a:cxnSpLocks/>
              </p:cNvCxnSpPr>
              <p:nvPr/>
            </p:nvCxnSpPr>
            <p:spPr>
              <a:xfrm>
                <a:off x="21765717" y="9348248"/>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40F53322-4551-4CE9-85A8-374BA9C31150}"/>
                  </a:ext>
                </a:extLst>
              </p:cNvPr>
              <p:cNvSpPr/>
              <p:nvPr/>
            </p:nvSpPr>
            <p:spPr>
              <a:xfrm flipV="1">
                <a:off x="21580272" y="8403509"/>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1B46AD93-4ADA-4F87-8C49-D901515E1539}"/>
                </a:ext>
              </a:extLst>
            </p:cNvPr>
            <p:cNvGrpSpPr/>
            <p:nvPr/>
          </p:nvGrpSpPr>
          <p:grpSpPr>
            <a:xfrm>
              <a:off x="2781785" y="5333893"/>
              <a:ext cx="472370" cy="472370"/>
              <a:chOff x="21580272" y="9890704"/>
              <a:chExt cx="944739" cy="944739"/>
            </a:xfrm>
          </p:grpSpPr>
          <p:cxnSp>
            <p:nvCxnSpPr>
              <p:cNvPr id="42" name="Straight Connector 41">
                <a:extLst>
                  <a:ext uri="{FF2B5EF4-FFF2-40B4-BE49-F238E27FC236}">
                    <a16:creationId xmlns:a16="http://schemas.microsoft.com/office/drawing/2014/main" id="{C4723693-40E9-4073-8898-3098FE2D6657}"/>
                  </a:ext>
                </a:extLst>
              </p:cNvPr>
              <p:cNvCxnSpPr>
                <a:cxnSpLocks/>
              </p:cNvCxnSpPr>
              <p:nvPr/>
            </p:nvCxnSpPr>
            <p:spPr>
              <a:xfrm>
                <a:off x="21765717" y="10835443"/>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a16="http://schemas.microsoft.com/office/drawing/2014/main" id="{FF02D41A-51CE-4FDA-89B8-60A0DDB717AB}"/>
                  </a:ext>
                </a:extLst>
              </p:cNvPr>
              <p:cNvSpPr/>
              <p:nvPr/>
            </p:nvSpPr>
            <p:spPr>
              <a:xfrm flipV="1">
                <a:off x="21580272" y="9890704"/>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96D42AC7-3925-45A3-8664-D295505EEADE}"/>
                </a:ext>
              </a:extLst>
            </p:cNvPr>
            <p:cNvGrpSpPr/>
            <p:nvPr/>
          </p:nvGrpSpPr>
          <p:grpSpPr>
            <a:xfrm>
              <a:off x="3918230" y="4554058"/>
              <a:ext cx="302848" cy="160020"/>
              <a:chOff x="13902915" y="7191486"/>
              <a:chExt cx="605695" cy="320040"/>
            </a:xfrm>
          </p:grpSpPr>
          <p:cxnSp>
            <p:nvCxnSpPr>
              <p:cNvPr id="52" name="Straight Connector 51">
                <a:extLst>
                  <a:ext uri="{FF2B5EF4-FFF2-40B4-BE49-F238E27FC236}">
                    <a16:creationId xmlns:a16="http://schemas.microsoft.com/office/drawing/2014/main" id="{3D57F2EB-62F0-40F9-8B5B-147048229047}"/>
                  </a:ext>
                </a:extLst>
              </p:cNvPr>
              <p:cNvCxnSpPr>
                <a:cxnSpLocks/>
              </p:cNvCxnSpPr>
              <p:nvPr/>
            </p:nvCxnSpPr>
            <p:spPr>
              <a:xfrm flipH="1">
                <a:off x="14221687" y="7511526"/>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Graphic 48">
                <a:extLst>
                  <a:ext uri="{FF2B5EF4-FFF2-40B4-BE49-F238E27FC236}">
                    <a16:creationId xmlns:a16="http://schemas.microsoft.com/office/drawing/2014/main" id="{3A11887D-3C65-449B-9F71-F8B3B04762A2}"/>
                  </a:ext>
                </a:extLst>
              </p:cNvPr>
              <p:cNvSpPr>
                <a:spLocks noChangeAspect="1"/>
              </p:cNvSpPr>
              <p:nvPr/>
            </p:nvSpPr>
            <p:spPr>
              <a:xfrm flipH="1" flipV="1">
                <a:off x="13902915" y="7191486"/>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0C55D773-9647-4938-B4A0-DD53FA3886CD}"/>
                </a:ext>
              </a:extLst>
            </p:cNvPr>
            <p:cNvGrpSpPr/>
            <p:nvPr/>
          </p:nvGrpSpPr>
          <p:grpSpPr>
            <a:xfrm>
              <a:off x="3758210" y="3429573"/>
              <a:ext cx="160020" cy="1121441"/>
              <a:chOff x="13582875" y="6859145"/>
              <a:chExt cx="320040" cy="2242882"/>
            </a:xfrm>
          </p:grpSpPr>
          <p:cxnSp>
            <p:nvCxnSpPr>
              <p:cNvPr id="55" name="Straight Connector 54">
                <a:extLst>
                  <a:ext uri="{FF2B5EF4-FFF2-40B4-BE49-F238E27FC236}">
                    <a16:creationId xmlns:a16="http://schemas.microsoft.com/office/drawing/2014/main" id="{0D633FAD-DD19-4DD0-9E4E-15623A438804}"/>
                  </a:ext>
                </a:extLst>
              </p:cNvPr>
              <p:cNvCxnSpPr>
                <a:cxnSpLocks/>
              </p:cNvCxnSpPr>
              <p:nvPr/>
            </p:nvCxnSpPr>
            <p:spPr>
              <a:xfrm>
                <a:off x="13902915" y="7183968"/>
                <a:ext cx="0" cy="1918059"/>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Graphic 48">
                <a:extLst>
                  <a:ext uri="{FF2B5EF4-FFF2-40B4-BE49-F238E27FC236}">
                    <a16:creationId xmlns:a16="http://schemas.microsoft.com/office/drawing/2014/main" id="{E447E0DB-59C6-465D-AF1D-B40390366FC6}"/>
                  </a:ext>
                </a:extLst>
              </p:cNvPr>
              <p:cNvSpPr>
                <a:spLocks noChangeAspect="1"/>
              </p:cNvSpPr>
              <p:nvPr/>
            </p:nvSpPr>
            <p:spPr>
              <a:xfrm>
                <a:off x="13582875" y="685914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6" name="Group 5" descr="Azure Cognitive Services and Azure Applied AI services lead to..">
            <a:extLst>
              <a:ext uri="{FF2B5EF4-FFF2-40B4-BE49-F238E27FC236}">
                <a16:creationId xmlns:a16="http://schemas.microsoft.com/office/drawing/2014/main" id="{44CA8CD9-9D2C-4AAC-5A65-C7394254C4C5}"/>
              </a:ext>
            </a:extLst>
          </p:cNvPr>
          <p:cNvGrpSpPr/>
          <p:nvPr/>
        </p:nvGrpSpPr>
        <p:grpSpPr>
          <a:xfrm>
            <a:off x="7809810" y="1146229"/>
            <a:ext cx="1434734" cy="4566686"/>
            <a:chOff x="7809810" y="1146229"/>
            <a:chExt cx="1434734" cy="4566686"/>
          </a:xfrm>
        </p:grpSpPr>
        <p:cxnSp>
          <p:nvCxnSpPr>
            <p:cNvPr id="112" name="Straight Connector 111">
              <a:extLst>
                <a:ext uri="{FF2B5EF4-FFF2-40B4-BE49-F238E27FC236}">
                  <a16:creationId xmlns:a16="http://schemas.microsoft.com/office/drawing/2014/main" id="{6BB19A75-F3B1-412A-9CAF-C00DFCB676D0}"/>
                </a:ext>
              </a:extLst>
            </p:cNvPr>
            <p:cNvCxnSpPr>
              <a:cxnSpLocks/>
            </p:cNvCxnSpPr>
            <p:nvPr/>
          </p:nvCxnSpPr>
          <p:spPr>
            <a:xfrm>
              <a:off x="8656142" y="3429572"/>
              <a:ext cx="1" cy="0"/>
            </a:xfrm>
            <a:prstGeom prst="line">
              <a:avLst/>
            </a:prstGeom>
            <a:ln w="1905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F8B91A7F-A343-4F44-80B6-B8700D8862A7}"/>
                </a:ext>
              </a:extLst>
            </p:cNvPr>
            <p:cNvGrpSpPr/>
            <p:nvPr/>
          </p:nvGrpSpPr>
          <p:grpSpPr>
            <a:xfrm>
              <a:off x="8941696" y="1798613"/>
              <a:ext cx="302848" cy="160020"/>
              <a:chOff x="13902915" y="3597225"/>
              <a:chExt cx="605695" cy="320040"/>
            </a:xfrm>
          </p:grpSpPr>
          <p:cxnSp>
            <p:nvCxnSpPr>
              <p:cNvPr id="130" name="Straight Connector 129">
                <a:extLst>
                  <a:ext uri="{FF2B5EF4-FFF2-40B4-BE49-F238E27FC236}">
                    <a16:creationId xmlns:a16="http://schemas.microsoft.com/office/drawing/2014/main" id="{C6300252-BC8C-46E2-8113-3DA6D13D7C04}"/>
                  </a:ext>
                </a:extLst>
              </p:cNvPr>
              <p:cNvCxnSpPr>
                <a:cxnSpLocks/>
              </p:cNvCxnSpPr>
              <p:nvPr/>
            </p:nvCxnSpPr>
            <p:spPr>
              <a:xfrm flipH="1">
                <a:off x="14221687" y="3597225"/>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1" name="Graphic 48">
                <a:extLst>
                  <a:ext uri="{FF2B5EF4-FFF2-40B4-BE49-F238E27FC236}">
                    <a16:creationId xmlns:a16="http://schemas.microsoft.com/office/drawing/2014/main" id="{DED237FA-DC7E-443A-AF29-041750AE0A80}"/>
                  </a:ext>
                </a:extLst>
              </p:cNvPr>
              <p:cNvSpPr>
                <a:spLocks noChangeAspect="1"/>
              </p:cNvSpPr>
              <p:nvPr/>
            </p:nvSpPr>
            <p:spPr>
              <a:xfrm flipH="1">
                <a:off x="13902915" y="359722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2" name="Group 131">
              <a:extLst>
                <a:ext uri="{FF2B5EF4-FFF2-40B4-BE49-F238E27FC236}">
                  <a16:creationId xmlns:a16="http://schemas.microsoft.com/office/drawing/2014/main" id="{7A092F7D-924F-4493-B93A-2F236E178EA5}"/>
                </a:ext>
              </a:extLst>
            </p:cNvPr>
            <p:cNvGrpSpPr/>
            <p:nvPr/>
          </p:nvGrpSpPr>
          <p:grpSpPr>
            <a:xfrm>
              <a:off x="8941696" y="1146229"/>
              <a:ext cx="302848" cy="160020"/>
              <a:chOff x="13902915" y="2292458"/>
              <a:chExt cx="605695" cy="320040"/>
            </a:xfrm>
          </p:grpSpPr>
          <p:cxnSp>
            <p:nvCxnSpPr>
              <p:cNvPr id="133" name="Straight Connector 132">
                <a:extLst>
                  <a:ext uri="{FF2B5EF4-FFF2-40B4-BE49-F238E27FC236}">
                    <a16:creationId xmlns:a16="http://schemas.microsoft.com/office/drawing/2014/main" id="{9C5C84D0-AE3F-4FEC-B117-CF15B0B13F23}"/>
                  </a:ext>
                </a:extLst>
              </p:cNvPr>
              <p:cNvCxnSpPr>
                <a:cxnSpLocks/>
              </p:cNvCxnSpPr>
              <p:nvPr/>
            </p:nvCxnSpPr>
            <p:spPr>
              <a:xfrm flipH="1">
                <a:off x="14221687" y="2292458"/>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4" name="Graphic 48">
                <a:extLst>
                  <a:ext uri="{FF2B5EF4-FFF2-40B4-BE49-F238E27FC236}">
                    <a16:creationId xmlns:a16="http://schemas.microsoft.com/office/drawing/2014/main" id="{68F629EB-F540-4431-B76C-E398016043EC}"/>
                  </a:ext>
                </a:extLst>
              </p:cNvPr>
              <p:cNvSpPr>
                <a:spLocks noChangeAspect="1"/>
              </p:cNvSpPr>
              <p:nvPr/>
            </p:nvSpPr>
            <p:spPr>
              <a:xfrm flipH="1">
                <a:off x="13902915" y="2292458"/>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5CE229D2-BDE1-4451-8056-DA70B083CF1D}"/>
                </a:ext>
              </a:extLst>
            </p:cNvPr>
            <p:cNvGrpSpPr/>
            <p:nvPr/>
          </p:nvGrpSpPr>
          <p:grpSpPr>
            <a:xfrm>
              <a:off x="8941696" y="2450996"/>
              <a:ext cx="302848" cy="160020"/>
              <a:chOff x="13902915" y="4901992"/>
              <a:chExt cx="605695" cy="320040"/>
            </a:xfrm>
          </p:grpSpPr>
          <p:cxnSp>
            <p:nvCxnSpPr>
              <p:cNvPr id="136" name="Straight Connector 135">
                <a:extLst>
                  <a:ext uri="{FF2B5EF4-FFF2-40B4-BE49-F238E27FC236}">
                    <a16:creationId xmlns:a16="http://schemas.microsoft.com/office/drawing/2014/main" id="{99A0C0F7-C510-4472-87A5-3CFA245D9E38}"/>
                  </a:ext>
                </a:extLst>
              </p:cNvPr>
              <p:cNvCxnSpPr>
                <a:cxnSpLocks/>
              </p:cNvCxnSpPr>
              <p:nvPr/>
            </p:nvCxnSpPr>
            <p:spPr>
              <a:xfrm flipH="1">
                <a:off x="14221687" y="4901992"/>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Graphic 48">
                <a:extLst>
                  <a:ext uri="{FF2B5EF4-FFF2-40B4-BE49-F238E27FC236}">
                    <a16:creationId xmlns:a16="http://schemas.microsoft.com/office/drawing/2014/main" id="{905929EE-B817-49CB-A594-988EF220F7FD}"/>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48DC992D-0671-4259-9854-A7E109D775EE}"/>
                </a:ext>
              </a:extLst>
            </p:cNvPr>
            <p:cNvGrpSpPr/>
            <p:nvPr/>
          </p:nvGrpSpPr>
          <p:grpSpPr>
            <a:xfrm>
              <a:off x="8941696" y="3103380"/>
              <a:ext cx="302848" cy="160020"/>
              <a:chOff x="13902915" y="6206759"/>
              <a:chExt cx="605695" cy="320040"/>
            </a:xfrm>
          </p:grpSpPr>
          <p:cxnSp>
            <p:nvCxnSpPr>
              <p:cNvPr id="139" name="Straight Connector 138">
                <a:extLst>
                  <a:ext uri="{FF2B5EF4-FFF2-40B4-BE49-F238E27FC236}">
                    <a16:creationId xmlns:a16="http://schemas.microsoft.com/office/drawing/2014/main" id="{A4DD1F36-37C8-4963-BB11-9EDB394E8579}"/>
                  </a:ext>
                </a:extLst>
              </p:cNvPr>
              <p:cNvCxnSpPr>
                <a:cxnSpLocks/>
              </p:cNvCxnSpPr>
              <p:nvPr/>
            </p:nvCxnSpPr>
            <p:spPr>
              <a:xfrm flipH="1">
                <a:off x="14221687" y="6206759"/>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Graphic 48">
                <a:extLst>
                  <a:ext uri="{FF2B5EF4-FFF2-40B4-BE49-F238E27FC236}">
                    <a16:creationId xmlns:a16="http://schemas.microsoft.com/office/drawing/2014/main" id="{590D807E-F1E2-4EE2-8E25-FDEF505E98CC}"/>
                  </a:ext>
                </a:extLst>
              </p:cNvPr>
              <p:cNvSpPr>
                <a:spLocks noChangeAspect="1"/>
              </p:cNvSpPr>
              <p:nvPr/>
            </p:nvSpPr>
            <p:spPr>
              <a:xfrm flipH="1">
                <a:off x="13902915" y="6206759"/>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394BC610-32D6-4F06-8FD0-75731723C462}"/>
                </a:ext>
              </a:extLst>
            </p:cNvPr>
            <p:cNvGrpSpPr/>
            <p:nvPr/>
          </p:nvGrpSpPr>
          <p:grpSpPr>
            <a:xfrm>
              <a:off x="8941696" y="3595743"/>
              <a:ext cx="302848" cy="160020"/>
              <a:chOff x="13902915" y="7191486"/>
              <a:chExt cx="605695" cy="320040"/>
            </a:xfrm>
          </p:grpSpPr>
          <p:cxnSp>
            <p:nvCxnSpPr>
              <p:cNvPr id="142" name="Straight Connector 141">
                <a:extLst>
                  <a:ext uri="{FF2B5EF4-FFF2-40B4-BE49-F238E27FC236}">
                    <a16:creationId xmlns:a16="http://schemas.microsoft.com/office/drawing/2014/main" id="{A5AA01A6-0CA4-4831-84AF-1DA47608245D}"/>
                  </a:ext>
                </a:extLst>
              </p:cNvPr>
              <p:cNvCxnSpPr>
                <a:cxnSpLocks/>
              </p:cNvCxnSpPr>
              <p:nvPr/>
            </p:nvCxnSpPr>
            <p:spPr>
              <a:xfrm flipH="1">
                <a:off x="14221687" y="7511526"/>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3" name="Graphic 48">
                <a:extLst>
                  <a:ext uri="{FF2B5EF4-FFF2-40B4-BE49-F238E27FC236}">
                    <a16:creationId xmlns:a16="http://schemas.microsoft.com/office/drawing/2014/main" id="{4EE1979B-C220-4DF8-A0FC-49C625D73211}"/>
                  </a:ext>
                </a:extLst>
              </p:cNvPr>
              <p:cNvSpPr>
                <a:spLocks noChangeAspect="1"/>
              </p:cNvSpPr>
              <p:nvPr/>
            </p:nvSpPr>
            <p:spPr>
              <a:xfrm flipH="1" flipV="1">
                <a:off x="13902915" y="7191486"/>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AC257AAB-2C4E-4419-B84D-FA5E649A4C8D}"/>
                </a:ext>
              </a:extLst>
            </p:cNvPr>
            <p:cNvGrpSpPr/>
            <p:nvPr/>
          </p:nvGrpSpPr>
          <p:grpSpPr>
            <a:xfrm>
              <a:off x="8941696" y="4248127"/>
              <a:ext cx="302848" cy="160020"/>
              <a:chOff x="13902915" y="8496253"/>
              <a:chExt cx="605695" cy="320040"/>
            </a:xfrm>
          </p:grpSpPr>
          <p:cxnSp>
            <p:nvCxnSpPr>
              <p:cNvPr id="145" name="Straight Connector 144">
                <a:extLst>
                  <a:ext uri="{FF2B5EF4-FFF2-40B4-BE49-F238E27FC236}">
                    <a16:creationId xmlns:a16="http://schemas.microsoft.com/office/drawing/2014/main" id="{515684E6-E5FD-40ED-8692-E81C8BA67B1E}"/>
                  </a:ext>
                </a:extLst>
              </p:cNvPr>
              <p:cNvCxnSpPr>
                <a:cxnSpLocks/>
              </p:cNvCxnSpPr>
              <p:nvPr/>
            </p:nvCxnSpPr>
            <p:spPr>
              <a:xfrm flipH="1">
                <a:off x="14221687" y="8816293"/>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6" name="Graphic 48">
                <a:extLst>
                  <a:ext uri="{FF2B5EF4-FFF2-40B4-BE49-F238E27FC236}">
                    <a16:creationId xmlns:a16="http://schemas.microsoft.com/office/drawing/2014/main" id="{875AF324-A06E-41C5-A5D3-02A7F66805FD}"/>
                  </a:ext>
                </a:extLst>
              </p:cNvPr>
              <p:cNvSpPr>
                <a:spLocks noChangeAspect="1"/>
              </p:cNvSpPr>
              <p:nvPr/>
            </p:nvSpPr>
            <p:spPr>
              <a:xfrm flipH="1" flipV="1">
                <a:off x="13902915" y="8496253"/>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175648AD-2384-47DD-B89D-6387B4FC0E66}"/>
                </a:ext>
              </a:extLst>
            </p:cNvPr>
            <p:cNvGrpSpPr/>
            <p:nvPr/>
          </p:nvGrpSpPr>
          <p:grpSpPr>
            <a:xfrm>
              <a:off x="8941696" y="4900510"/>
              <a:ext cx="302848" cy="160020"/>
              <a:chOff x="13902915" y="9801020"/>
              <a:chExt cx="605695" cy="320040"/>
            </a:xfrm>
          </p:grpSpPr>
          <p:cxnSp>
            <p:nvCxnSpPr>
              <p:cNvPr id="148" name="Straight Connector 147">
                <a:extLst>
                  <a:ext uri="{FF2B5EF4-FFF2-40B4-BE49-F238E27FC236}">
                    <a16:creationId xmlns:a16="http://schemas.microsoft.com/office/drawing/2014/main" id="{005BA685-0551-4081-A5AE-62CFA5ED6156}"/>
                  </a:ext>
                </a:extLst>
              </p:cNvPr>
              <p:cNvCxnSpPr>
                <a:cxnSpLocks/>
              </p:cNvCxnSpPr>
              <p:nvPr/>
            </p:nvCxnSpPr>
            <p:spPr>
              <a:xfrm flipH="1">
                <a:off x="14221687" y="10121060"/>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Graphic 48">
                <a:extLst>
                  <a:ext uri="{FF2B5EF4-FFF2-40B4-BE49-F238E27FC236}">
                    <a16:creationId xmlns:a16="http://schemas.microsoft.com/office/drawing/2014/main" id="{B1B3EB10-D11E-485D-8225-EF8805C00C41}"/>
                  </a:ext>
                </a:extLst>
              </p:cNvPr>
              <p:cNvSpPr>
                <a:spLocks noChangeAspect="1"/>
              </p:cNvSpPr>
              <p:nvPr/>
            </p:nvSpPr>
            <p:spPr>
              <a:xfrm flipH="1" flipV="1">
                <a:off x="13902915" y="9801020"/>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50" name="Group 149">
              <a:extLst>
                <a:ext uri="{FF2B5EF4-FFF2-40B4-BE49-F238E27FC236}">
                  <a16:creationId xmlns:a16="http://schemas.microsoft.com/office/drawing/2014/main" id="{EA14B718-F318-43F1-8D28-EFE6FD5C2070}"/>
                </a:ext>
              </a:extLst>
            </p:cNvPr>
            <p:cNvGrpSpPr/>
            <p:nvPr/>
          </p:nvGrpSpPr>
          <p:grpSpPr>
            <a:xfrm>
              <a:off x="8781676" y="3429573"/>
              <a:ext cx="160020" cy="2124297"/>
              <a:chOff x="13582875" y="6859145"/>
              <a:chExt cx="320040" cy="4248593"/>
            </a:xfrm>
          </p:grpSpPr>
          <p:cxnSp>
            <p:nvCxnSpPr>
              <p:cNvPr id="151" name="Straight Connector 150">
                <a:extLst>
                  <a:ext uri="{FF2B5EF4-FFF2-40B4-BE49-F238E27FC236}">
                    <a16:creationId xmlns:a16="http://schemas.microsoft.com/office/drawing/2014/main" id="{90236F13-BDC5-42D6-AEF7-BAF34EB00E75}"/>
                  </a:ext>
                </a:extLst>
              </p:cNvPr>
              <p:cNvCxnSpPr>
                <a:cxnSpLocks/>
              </p:cNvCxnSpPr>
              <p:nvPr/>
            </p:nvCxnSpPr>
            <p:spPr>
              <a:xfrm>
                <a:off x="13902915" y="7183968"/>
                <a:ext cx="0" cy="392377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2" name="Graphic 48">
                <a:extLst>
                  <a:ext uri="{FF2B5EF4-FFF2-40B4-BE49-F238E27FC236}">
                    <a16:creationId xmlns:a16="http://schemas.microsoft.com/office/drawing/2014/main" id="{0115EA84-AE47-49F1-B15F-A6A94A38A61F}"/>
                  </a:ext>
                </a:extLst>
              </p:cNvPr>
              <p:cNvSpPr>
                <a:spLocks noChangeAspect="1"/>
              </p:cNvSpPr>
              <p:nvPr/>
            </p:nvSpPr>
            <p:spPr>
              <a:xfrm>
                <a:off x="13582875" y="685914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53" name="Group 152">
              <a:extLst>
                <a:ext uri="{FF2B5EF4-FFF2-40B4-BE49-F238E27FC236}">
                  <a16:creationId xmlns:a16="http://schemas.microsoft.com/office/drawing/2014/main" id="{530C3FF0-A596-4B42-894A-E301826BC808}"/>
                </a:ext>
              </a:extLst>
            </p:cNvPr>
            <p:cNvGrpSpPr/>
            <p:nvPr/>
          </p:nvGrpSpPr>
          <p:grpSpPr>
            <a:xfrm>
              <a:off x="8941696" y="5552895"/>
              <a:ext cx="302848" cy="160020"/>
              <a:chOff x="13902915" y="11105790"/>
              <a:chExt cx="605695" cy="320040"/>
            </a:xfrm>
          </p:grpSpPr>
          <p:cxnSp>
            <p:nvCxnSpPr>
              <p:cNvPr id="154" name="Straight Connector 153">
                <a:extLst>
                  <a:ext uri="{FF2B5EF4-FFF2-40B4-BE49-F238E27FC236}">
                    <a16:creationId xmlns:a16="http://schemas.microsoft.com/office/drawing/2014/main" id="{19EFB696-8CD2-4762-8B29-48B2DEBB541C}"/>
                  </a:ext>
                </a:extLst>
              </p:cNvPr>
              <p:cNvCxnSpPr>
                <a:cxnSpLocks/>
              </p:cNvCxnSpPr>
              <p:nvPr/>
            </p:nvCxnSpPr>
            <p:spPr>
              <a:xfrm flipH="1">
                <a:off x="14221687" y="11425830"/>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Graphic 48">
                <a:extLst>
                  <a:ext uri="{FF2B5EF4-FFF2-40B4-BE49-F238E27FC236}">
                    <a16:creationId xmlns:a16="http://schemas.microsoft.com/office/drawing/2014/main" id="{87FA6039-E620-49A9-B116-C0226306724B}"/>
                  </a:ext>
                </a:extLst>
              </p:cNvPr>
              <p:cNvSpPr>
                <a:spLocks noChangeAspect="1"/>
              </p:cNvSpPr>
              <p:nvPr/>
            </p:nvSpPr>
            <p:spPr>
              <a:xfrm flipH="1" flipV="1">
                <a:off x="13902915" y="11105790"/>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37EA7429-680B-4548-9294-F7D344732AE1}"/>
                </a:ext>
              </a:extLst>
            </p:cNvPr>
            <p:cNvGrpSpPr/>
            <p:nvPr/>
          </p:nvGrpSpPr>
          <p:grpSpPr>
            <a:xfrm>
              <a:off x="8781676" y="1305984"/>
              <a:ext cx="160020" cy="2123589"/>
              <a:chOff x="13582875" y="2611967"/>
              <a:chExt cx="320040" cy="4247178"/>
            </a:xfrm>
          </p:grpSpPr>
          <p:cxnSp>
            <p:nvCxnSpPr>
              <p:cNvPr id="157" name="Straight Connector 156">
                <a:extLst>
                  <a:ext uri="{FF2B5EF4-FFF2-40B4-BE49-F238E27FC236}">
                    <a16:creationId xmlns:a16="http://schemas.microsoft.com/office/drawing/2014/main" id="{13349516-AA5C-4CB3-9ED0-48A20030E724}"/>
                  </a:ext>
                </a:extLst>
              </p:cNvPr>
              <p:cNvCxnSpPr>
                <a:cxnSpLocks/>
              </p:cNvCxnSpPr>
              <p:nvPr/>
            </p:nvCxnSpPr>
            <p:spPr>
              <a:xfrm>
                <a:off x="13902915" y="2611967"/>
                <a:ext cx="0" cy="3935729"/>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8" name="Graphic 48">
                <a:extLst>
                  <a:ext uri="{FF2B5EF4-FFF2-40B4-BE49-F238E27FC236}">
                    <a16:creationId xmlns:a16="http://schemas.microsoft.com/office/drawing/2014/main" id="{22C9AB94-7E5E-47AE-907B-DF963FDD9580}"/>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A96C5D0C-CDB7-474C-BF83-20414C9A6DA8}"/>
                </a:ext>
              </a:extLst>
            </p:cNvPr>
            <p:cNvGrpSpPr/>
            <p:nvPr/>
          </p:nvGrpSpPr>
          <p:grpSpPr>
            <a:xfrm>
              <a:off x="7809810" y="1205347"/>
              <a:ext cx="553088" cy="4448450"/>
              <a:chOff x="10877905" y="1205347"/>
              <a:chExt cx="553088" cy="4448450"/>
            </a:xfrm>
          </p:grpSpPr>
          <p:cxnSp>
            <p:nvCxnSpPr>
              <p:cNvPr id="159" name="Straight Connector 158">
                <a:extLst>
                  <a:ext uri="{FF2B5EF4-FFF2-40B4-BE49-F238E27FC236}">
                    <a16:creationId xmlns:a16="http://schemas.microsoft.com/office/drawing/2014/main" id="{9066DA1B-31C0-410D-9B18-4185CB64E7DC}"/>
                  </a:ext>
                </a:extLst>
              </p:cNvPr>
              <p:cNvCxnSpPr>
                <a:cxnSpLocks/>
              </p:cNvCxnSpPr>
              <p:nvPr/>
            </p:nvCxnSpPr>
            <p:spPr>
              <a:xfrm>
                <a:off x="11270973" y="3591984"/>
                <a:ext cx="0" cy="1901793"/>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0" name="Graphic 48">
                <a:extLst>
                  <a:ext uri="{FF2B5EF4-FFF2-40B4-BE49-F238E27FC236}">
                    <a16:creationId xmlns:a16="http://schemas.microsoft.com/office/drawing/2014/main" id="{FCFC054C-84D7-41E1-A1C5-EEA49FFC13D5}"/>
                  </a:ext>
                </a:extLst>
              </p:cNvPr>
              <p:cNvSpPr>
                <a:spLocks noChangeAspect="1"/>
              </p:cNvSpPr>
              <p:nvPr/>
            </p:nvSpPr>
            <p:spPr>
              <a:xfrm flipH="1">
                <a:off x="11270973" y="3429573"/>
                <a:ext cx="160020" cy="16002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cxnSp>
            <p:nvCxnSpPr>
              <p:cNvPr id="161" name="Straight Connector 160">
                <a:extLst>
                  <a:ext uri="{FF2B5EF4-FFF2-40B4-BE49-F238E27FC236}">
                    <a16:creationId xmlns:a16="http://schemas.microsoft.com/office/drawing/2014/main" id="{6E4C226C-6F98-4B33-B8F9-39027F92F8BB}"/>
                  </a:ext>
                </a:extLst>
              </p:cNvPr>
              <p:cNvCxnSpPr>
                <a:cxnSpLocks/>
              </p:cNvCxnSpPr>
              <p:nvPr/>
            </p:nvCxnSpPr>
            <p:spPr>
              <a:xfrm>
                <a:off x="11270973" y="1365367"/>
                <a:ext cx="0" cy="1908481"/>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2" name="Graphic 48">
                <a:extLst>
                  <a:ext uri="{FF2B5EF4-FFF2-40B4-BE49-F238E27FC236}">
                    <a16:creationId xmlns:a16="http://schemas.microsoft.com/office/drawing/2014/main" id="{4515537A-FC60-47B8-A2E1-E1CD0274DE3A}"/>
                  </a:ext>
                </a:extLst>
              </p:cNvPr>
              <p:cNvSpPr>
                <a:spLocks noChangeAspect="1"/>
              </p:cNvSpPr>
              <p:nvPr/>
            </p:nvSpPr>
            <p:spPr>
              <a:xfrm flipH="1" flipV="1">
                <a:off x="11270973" y="3269553"/>
                <a:ext cx="160020" cy="16002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nvGrpSpPr>
              <p:cNvPr id="163" name="Group 162">
                <a:extLst>
                  <a:ext uri="{FF2B5EF4-FFF2-40B4-BE49-F238E27FC236}">
                    <a16:creationId xmlns:a16="http://schemas.microsoft.com/office/drawing/2014/main" id="{238C60FC-B5FB-4244-AF14-FDFB2BAF74D4}"/>
                  </a:ext>
                </a:extLst>
              </p:cNvPr>
              <p:cNvGrpSpPr/>
              <p:nvPr/>
            </p:nvGrpSpPr>
            <p:grpSpPr>
              <a:xfrm flipH="1">
                <a:off x="10877905" y="1675207"/>
                <a:ext cx="393068" cy="160020"/>
                <a:chOff x="13902915" y="4901992"/>
                <a:chExt cx="786135" cy="320040"/>
              </a:xfrm>
            </p:grpSpPr>
            <p:cxnSp>
              <p:nvCxnSpPr>
                <p:cNvPr id="164" name="Straight Connector 163">
                  <a:extLst>
                    <a:ext uri="{FF2B5EF4-FFF2-40B4-BE49-F238E27FC236}">
                      <a16:creationId xmlns:a16="http://schemas.microsoft.com/office/drawing/2014/main" id="{9B1F4EA0-9F28-4A8A-9170-3151B08F7B6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Graphic 48">
                  <a:extLst>
                    <a:ext uri="{FF2B5EF4-FFF2-40B4-BE49-F238E27FC236}">
                      <a16:creationId xmlns:a16="http://schemas.microsoft.com/office/drawing/2014/main" id="{9897ADCE-028A-4565-9DE2-CB2B5BD69B96}"/>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41704243-212B-4625-BE15-219C116686FD}"/>
                  </a:ext>
                </a:extLst>
              </p:cNvPr>
              <p:cNvGrpSpPr/>
              <p:nvPr/>
            </p:nvGrpSpPr>
            <p:grpSpPr>
              <a:xfrm flipH="1">
                <a:off x="10877905" y="2145066"/>
                <a:ext cx="393068" cy="160020"/>
                <a:chOff x="13902915" y="4901992"/>
                <a:chExt cx="786135" cy="320040"/>
              </a:xfrm>
            </p:grpSpPr>
            <p:cxnSp>
              <p:nvCxnSpPr>
                <p:cNvPr id="167" name="Straight Connector 166">
                  <a:extLst>
                    <a:ext uri="{FF2B5EF4-FFF2-40B4-BE49-F238E27FC236}">
                      <a16:creationId xmlns:a16="http://schemas.microsoft.com/office/drawing/2014/main" id="{7E7DAEEE-D812-49D5-8452-70FBD2430A64}"/>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8" name="Graphic 48">
                  <a:extLst>
                    <a:ext uri="{FF2B5EF4-FFF2-40B4-BE49-F238E27FC236}">
                      <a16:creationId xmlns:a16="http://schemas.microsoft.com/office/drawing/2014/main" id="{96FD8F94-9643-4AC6-A5AB-F2B6E536A0A1}"/>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DB11CC5C-316A-4666-99A9-D35117B7EF88}"/>
                  </a:ext>
                </a:extLst>
              </p:cNvPr>
              <p:cNvGrpSpPr/>
              <p:nvPr/>
            </p:nvGrpSpPr>
            <p:grpSpPr>
              <a:xfrm flipH="1">
                <a:off x="10877905" y="2614926"/>
                <a:ext cx="393068" cy="160020"/>
                <a:chOff x="13902915" y="4901992"/>
                <a:chExt cx="786135" cy="320040"/>
              </a:xfrm>
            </p:grpSpPr>
            <p:cxnSp>
              <p:nvCxnSpPr>
                <p:cNvPr id="170" name="Straight Connector 169">
                  <a:extLst>
                    <a:ext uri="{FF2B5EF4-FFF2-40B4-BE49-F238E27FC236}">
                      <a16:creationId xmlns:a16="http://schemas.microsoft.com/office/drawing/2014/main" id="{A49E43F6-4BBA-428D-8ED9-9C7DF15288E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1" name="Graphic 48">
                  <a:extLst>
                    <a:ext uri="{FF2B5EF4-FFF2-40B4-BE49-F238E27FC236}">
                      <a16:creationId xmlns:a16="http://schemas.microsoft.com/office/drawing/2014/main" id="{312449BA-F3A4-453F-AFEF-5767ECBDB949}"/>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2" name="Group 171">
                <a:extLst>
                  <a:ext uri="{FF2B5EF4-FFF2-40B4-BE49-F238E27FC236}">
                    <a16:creationId xmlns:a16="http://schemas.microsoft.com/office/drawing/2014/main" id="{30D775F1-34BD-4D48-BCF7-693E39366A48}"/>
                  </a:ext>
                </a:extLst>
              </p:cNvPr>
              <p:cNvGrpSpPr/>
              <p:nvPr/>
            </p:nvGrpSpPr>
            <p:grpSpPr>
              <a:xfrm flipH="1">
                <a:off x="10877905" y="3084785"/>
                <a:ext cx="393068" cy="160020"/>
                <a:chOff x="13902915" y="4901992"/>
                <a:chExt cx="786135" cy="320040"/>
              </a:xfrm>
            </p:grpSpPr>
            <p:cxnSp>
              <p:nvCxnSpPr>
                <p:cNvPr id="173" name="Straight Connector 172">
                  <a:extLst>
                    <a:ext uri="{FF2B5EF4-FFF2-40B4-BE49-F238E27FC236}">
                      <a16:creationId xmlns:a16="http://schemas.microsoft.com/office/drawing/2014/main" id="{CA415082-204B-4779-8F1D-888B92DF7A4B}"/>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4" name="Graphic 48">
                  <a:extLst>
                    <a:ext uri="{FF2B5EF4-FFF2-40B4-BE49-F238E27FC236}">
                      <a16:creationId xmlns:a16="http://schemas.microsoft.com/office/drawing/2014/main" id="{CDE9792F-208E-4E8A-B978-9321536D601A}"/>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5" name="Group 174">
                <a:extLst>
                  <a:ext uri="{FF2B5EF4-FFF2-40B4-BE49-F238E27FC236}">
                    <a16:creationId xmlns:a16="http://schemas.microsoft.com/office/drawing/2014/main" id="{03C11191-86FA-44A4-A633-001F09720A1E}"/>
                  </a:ext>
                </a:extLst>
              </p:cNvPr>
              <p:cNvGrpSpPr/>
              <p:nvPr/>
            </p:nvGrpSpPr>
            <p:grpSpPr>
              <a:xfrm flipH="1" flipV="1">
                <a:off x="10877905" y="3614339"/>
                <a:ext cx="393068" cy="160020"/>
                <a:chOff x="13902915" y="4901992"/>
                <a:chExt cx="786135" cy="320040"/>
              </a:xfrm>
            </p:grpSpPr>
            <p:cxnSp>
              <p:nvCxnSpPr>
                <p:cNvPr id="176" name="Straight Connector 175">
                  <a:extLst>
                    <a:ext uri="{FF2B5EF4-FFF2-40B4-BE49-F238E27FC236}">
                      <a16:creationId xmlns:a16="http://schemas.microsoft.com/office/drawing/2014/main" id="{38D7FF45-A593-4A06-8FC1-C75DD5B7EE7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7" name="Graphic 48">
                  <a:extLst>
                    <a:ext uri="{FF2B5EF4-FFF2-40B4-BE49-F238E27FC236}">
                      <a16:creationId xmlns:a16="http://schemas.microsoft.com/office/drawing/2014/main" id="{54DF72D1-EAC1-444F-95A3-3E817D7CAA1C}"/>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B5B85556-28A2-458B-92D8-2154ADCB5765}"/>
                  </a:ext>
                </a:extLst>
              </p:cNvPr>
              <p:cNvGrpSpPr/>
              <p:nvPr/>
            </p:nvGrpSpPr>
            <p:grpSpPr>
              <a:xfrm flipH="1" flipV="1">
                <a:off x="10877905" y="4084199"/>
                <a:ext cx="393068" cy="160020"/>
                <a:chOff x="13902915" y="4901992"/>
                <a:chExt cx="786135" cy="320040"/>
              </a:xfrm>
            </p:grpSpPr>
            <p:cxnSp>
              <p:nvCxnSpPr>
                <p:cNvPr id="179" name="Straight Connector 178">
                  <a:extLst>
                    <a:ext uri="{FF2B5EF4-FFF2-40B4-BE49-F238E27FC236}">
                      <a16:creationId xmlns:a16="http://schemas.microsoft.com/office/drawing/2014/main" id="{CC7BC01F-C0F4-4C61-AEF0-96BDFDAE8A19}"/>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0" name="Graphic 48">
                  <a:extLst>
                    <a:ext uri="{FF2B5EF4-FFF2-40B4-BE49-F238E27FC236}">
                      <a16:creationId xmlns:a16="http://schemas.microsoft.com/office/drawing/2014/main" id="{AB3C9E0B-4C96-4ACB-8FFF-C0EDD246CE39}"/>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292080B8-5D5B-4F74-A8B3-02BDB29E415C}"/>
                  </a:ext>
                </a:extLst>
              </p:cNvPr>
              <p:cNvGrpSpPr/>
              <p:nvPr/>
            </p:nvGrpSpPr>
            <p:grpSpPr>
              <a:xfrm flipH="1" flipV="1">
                <a:off x="10877905" y="4554058"/>
                <a:ext cx="393068" cy="160020"/>
                <a:chOff x="13902915" y="4901992"/>
                <a:chExt cx="786135" cy="320040"/>
              </a:xfrm>
            </p:grpSpPr>
            <p:cxnSp>
              <p:nvCxnSpPr>
                <p:cNvPr id="182" name="Straight Connector 181">
                  <a:extLst>
                    <a:ext uri="{FF2B5EF4-FFF2-40B4-BE49-F238E27FC236}">
                      <a16:creationId xmlns:a16="http://schemas.microsoft.com/office/drawing/2014/main" id="{FF5DB90C-72FB-4635-BB20-FDEBF02D52E1}"/>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3" name="Graphic 48">
                  <a:extLst>
                    <a:ext uri="{FF2B5EF4-FFF2-40B4-BE49-F238E27FC236}">
                      <a16:creationId xmlns:a16="http://schemas.microsoft.com/office/drawing/2014/main" id="{791F7097-62C5-4F26-A351-085DE2220576}"/>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7DA2B309-CE82-433C-ADAB-4143B79F3CB6}"/>
                  </a:ext>
                </a:extLst>
              </p:cNvPr>
              <p:cNvGrpSpPr/>
              <p:nvPr/>
            </p:nvGrpSpPr>
            <p:grpSpPr>
              <a:xfrm flipH="1" flipV="1">
                <a:off x="10877905" y="5023918"/>
                <a:ext cx="393068" cy="160020"/>
                <a:chOff x="13902915" y="4901992"/>
                <a:chExt cx="786135" cy="320040"/>
              </a:xfrm>
            </p:grpSpPr>
            <p:cxnSp>
              <p:nvCxnSpPr>
                <p:cNvPr id="185" name="Straight Connector 184">
                  <a:extLst>
                    <a:ext uri="{FF2B5EF4-FFF2-40B4-BE49-F238E27FC236}">
                      <a16:creationId xmlns:a16="http://schemas.microsoft.com/office/drawing/2014/main" id="{A3555414-B37D-4A1B-83B6-F893C29003C0}"/>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6" name="Graphic 48">
                  <a:extLst>
                    <a:ext uri="{FF2B5EF4-FFF2-40B4-BE49-F238E27FC236}">
                      <a16:creationId xmlns:a16="http://schemas.microsoft.com/office/drawing/2014/main" id="{01FBDE46-3CDF-4554-AEBD-F3DB2679F8CC}"/>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929BDB8F-1C56-4935-BC3D-79F6673412B2}"/>
                  </a:ext>
                </a:extLst>
              </p:cNvPr>
              <p:cNvGrpSpPr/>
              <p:nvPr/>
            </p:nvGrpSpPr>
            <p:grpSpPr>
              <a:xfrm flipH="1" flipV="1">
                <a:off x="10877905" y="5493777"/>
                <a:ext cx="393068" cy="160020"/>
                <a:chOff x="13902915" y="4901992"/>
                <a:chExt cx="786135" cy="320040"/>
              </a:xfrm>
            </p:grpSpPr>
            <p:cxnSp>
              <p:nvCxnSpPr>
                <p:cNvPr id="188" name="Straight Connector 187">
                  <a:extLst>
                    <a:ext uri="{FF2B5EF4-FFF2-40B4-BE49-F238E27FC236}">
                      <a16:creationId xmlns:a16="http://schemas.microsoft.com/office/drawing/2014/main" id="{BDB81188-E023-4C52-9245-7FE2B4AA9E8F}"/>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9" name="Graphic 48">
                  <a:extLst>
                    <a:ext uri="{FF2B5EF4-FFF2-40B4-BE49-F238E27FC236}">
                      <a16:creationId xmlns:a16="http://schemas.microsoft.com/office/drawing/2014/main" id="{175DB841-F497-40BE-B98C-6171E1DAD08B}"/>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0" name="Group 189">
                <a:extLst>
                  <a:ext uri="{FF2B5EF4-FFF2-40B4-BE49-F238E27FC236}">
                    <a16:creationId xmlns:a16="http://schemas.microsoft.com/office/drawing/2014/main" id="{EABBEB81-2D43-429A-BD1A-2C61F5A80572}"/>
                  </a:ext>
                </a:extLst>
              </p:cNvPr>
              <p:cNvGrpSpPr/>
              <p:nvPr/>
            </p:nvGrpSpPr>
            <p:grpSpPr>
              <a:xfrm flipH="1">
                <a:off x="10877905" y="1205347"/>
                <a:ext cx="393068" cy="160020"/>
                <a:chOff x="13902915" y="4901992"/>
                <a:chExt cx="786135" cy="320040"/>
              </a:xfrm>
            </p:grpSpPr>
            <p:cxnSp>
              <p:nvCxnSpPr>
                <p:cNvPr id="191" name="Straight Connector 190">
                  <a:extLst>
                    <a:ext uri="{FF2B5EF4-FFF2-40B4-BE49-F238E27FC236}">
                      <a16:creationId xmlns:a16="http://schemas.microsoft.com/office/drawing/2014/main" id="{37A8F7A2-800A-4BF4-B520-0673569C78A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2" name="Graphic 48">
                  <a:extLst>
                    <a:ext uri="{FF2B5EF4-FFF2-40B4-BE49-F238E27FC236}">
                      <a16:creationId xmlns:a16="http://schemas.microsoft.com/office/drawing/2014/main" id="{4F7CFB2D-CC67-4850-B573-D0171BB6E46A}"/>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cxnSp>
          <p:nvCxnSpPr>
            <p:cNvPr id="193" name="Straight Connector 192">
              <a:extLst>
                <a:ext uri="{FF2B5EF4-FFF2-40B4-BE49-F238E27FC236}">
                  <a16:creationId xmlns:a16="http://schemas.microsoft.com/office/drawing/2014/main" id="{297719FD-01E2-4922-87F5-C7A7DDF77686}"/>
                </a:ext>
              </a:extLst>
            </p:cNvPr>
            <p:cNvCxnSpPr>
              <a:cxnSpLocks/>
            </p:cNvCxnSpPr>
            <p:nvPr/>
          </p:nvCxnSpPr>
          <p:spPr>
            <a:xfrm flipH="1">
              <a:off x="8362898" y="3429573"/>
              <a:ext cx="418778"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16" name="Picture 115" descr="Bing logo">
            <a:extLst>
              <a:ext uri="{FF2B5EF4-FFF2-40B4-BE49-F238E27FC236}">
                <a16:creationId xmlns:a16="http://schemas.microsoft.com/office/drawing/2014/main" id="{80500858-5A6B-4738-B20A-D074382B1F5C}"/>
              </a:ext>
            </a:extLst>
          </p:cNvPr>
          <p:cNvPicPr>
            <a:picLocks noChangeAspect="1"/>
          </p:cNvPicPr>
          <p:nvPr/>
        </p:nvPicPr>
        <p:blipFill>
          <a:blip r:embed="rId4"/>
          <a:stretch>
            <a:fillRect/>
          </a:stretch>
        </p:blipFill>
        <p:spPr>
          <a:xfrm>
            <a:off x="9410401" y="969755"/>
            <a:ext cx="235784" cy="352948"/>
          </a:xfrm>
          <a:prstGeom prst="rect">
            <a:avLst/>
          </a:prstGeom>
        </p:spPr>
      </p:pic>
      <p:sp>
        <p:nvSpPr>
          <p:cNvPr id="119" name="TextBox 118">
            <a:extLst>
              <a:ext uri="{FF2B5EF4-FFF2-40B4-BE49-F238E27FC236}">
                <a16:creationId xmlns:a16="http://schemas.microsoft.com/office/drawing/2014/main" id="{FC8DD1DE-CFF0-46D4-B219-CB01AAC3BCAB}"/>
              </a:ext>
            </a:extLst>
          </p:cNvPr>
          <p:cNvSpPr txBox="1"/>
          <p:nvPr/>
        </p:nvSpPr>
        <p:spPr>
          <a:xfrm>
            <a:off x="9787073" y="888603"/>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更优的搜索和问答体验</a:t>
            </a:r>
          </a:p>
        </p:txBody>
      </p:sp>
      <p:pic>
        <p:nvPicPr>
          <p:cNvPr id="115" name="Picture 114" descr="Power Platform logo">
            <a:extLst>
              <a:ext uri="{FF2B5EF4-FFF2-40B4-BE49-F238E27FC236}">
                <a16:creationId xmlns:a16="http://schemas.microsoft.com/office/drawing/2014/main" id="{C466EB0E-5BC2-45D6-844B-1EF3EFB423EE}"/>
              </a:ext>
            </a:extLst>
          </p:cNvPr>
          <p:cNvPicPr>
            <a:picLocks noChangeAspect="1"/>
          </p:cNvPicPr>
          <p:nvPr/>
        </p:nvPicPr>
        <p:blipFill>
          <a:blip r:embed="rId5"/>
          <a:stretch>
            <a:fillRect/>
          </a:stretch>
        </p:blipFill>
        <p:spPr>
          <a:xfrm>
            <a:off x="9357585" y="1624729"/>
            <a:ext cx="347767" cy="347767"/>
          </a:xfrm>
          <a:prstGeom prst="rect">
            <a:avLst/>
          </a:prstGeom>
        </p:spPr>
      </p:pic>
      <p:sp>
        <p:nvSpPr>
          <p:cNvPr id="122" name="TextBox 121">
            <a:extLst>
              <a:ext uri="{FF2B5EF4-FFF2-40B4-BE49-F238E27FC236}">
                <a16:creationId xmlns:a16="http://schemas.microsoft.com/office/drawing/2014/main" id="{EEC1D015-EA72-445B-B7DE-38B5E00D206C}"/>
              </a:ext>
            </a:extLst>
          </p:cNvPr>
          <p:cNvSpPr txBox="1"/>
          <p:nvPr/>
        </p:nvSpPr>
        <p:spPr>
          <a:xfrm>
            <a:off x="9787073" y="1540987"/>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提升客户参与和支持度</a:t>
            </a:r>
          </a:p>
        </p:txBody>
      </p:sp>
      <p:pic>
        <p:nvPicPr>
          <p:cNvPr id="113" name="Picture 2" descr="LinkedIn logo">
            <a:extLst>
              <a:ext uri="{FF2B5EF4-FFF2-40B4-BE49-F238E27FC236}">
                <a16:creationId xmlns:a16="http://schemas.microsoft.com/office/drawing/2014/main" id="{FAB789A7-2284-4A32-9CA3-14825792D6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95047" y="2317751"/>
            <a:ext cx="266493" cy="266492"/>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5BE98641-000A-44F7-9F81-0AD45DED7097}"/>
              </a:ext>
            </a:extLst>
          </p:cNvPr>
          <p:cNvSpPr txBox="1"/>
          <p:nvPr/>
        </p:nvSpPr>
        <p:spPr>
          <a:xfrm>
            <a:off x="9787073" y="2193370"/>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更合适，更精准的内容匹配</a:t>
            </a:r>
          </a:p>
        </p:txBody>
      </p:sp>
      <p:pic>
        <p:nvPicPr>
          <p:cNvPr id="117" name="Picture 116" descr="Outlook logo">
            <a:extLst>
              <a:ext uri="{FF2B5EF4-FFF2-40B4-BE49-F238E27FC236}">
                <a16:creationId xmlns:a16="http://schemas.microsoft.com/office/drawing/2014/main" id="{0D4FE8DA-B37E-4DAB-9595-8906F52840C2}"/>
              </a:ext>
            </a:extLst>
          </p:cNvPr>
          <p:cNvPicPr>
            <a:picLocks noChangeAspect="1"/>
          </p:cNvPicPr>
          <p:nvPr/>
        </p:nvPicPr>
        <p:blipFill>
          <a:blip r:embed="rId7"/>
          <a:stretch>
            <a:fillRect/>
          </a:stretch>
        </p:blipFill>
        <p:spPr>
          <a:xfrm>
            <a:off x="9378508" y="2972841"/>
            <a:ext cx="299570" cy="261078"/>
          </a:xfrm>
          <a:prstGeom prst="rect">
            <a:avLst/>
          </a:prstGeom>
        </p:spPr>
      </p:pic>
      <p:sp>
        <p:nvSpPr>
          <p:cNvPr id="124" name="TextBox 123">
            <a:extLst>
              <a:ext uri="{FF2B5EF4-FFF2-40B4-BE49-F238E27FC236}">
                <a16:creationId xmlns:a16="http://schemas.microsoft.com/office/drawing/2014/main" id="{03804E1A-BDF4-4DFE-B63C-36DC2B0A7271}"/>
              </a:ext>
            </a:extLst>
          </p:cNvPr>
          <p:cNvSpPr txBox="1"/>
          <p:nvPr/>
        </p:nvSpPr>
        <p:spPr>
          <a:xfrm>
            <a:off x="9787073" y="2845754"/>
            <a:ext cx="2138228" cy="515252"/>
          </a:xfrm>
          <a:prstGeom prst="rect">
            <a:avLst/>
          </a:prstGeom>
          <a:noFill/>
        </p:spPr>
        <p:txBody>
          <a:bodyPr wrap="square" lIns="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更简单的邮件管理和会议规划</a:t>
            </a:r>
            <a:endParaRPr kumimoji="0" lang="en-US" sz="1200" b="0" i="0" u="none" strike="noStrike" kern="1200" cap="none" spc="0" normalizeH="0" baseline="0" noProof="0">
              <a:ln>
                <a:noFill/>
              </a:ln>
              <a:solidFill>
                <a:prstClr val="white"/>
              </a:solidFill>
              <a:effectLst/>
              <a:uLnTx/>
              <a:uFillTx/>
              <a:latin typeface="Segoe UI Semibold"/>
              <a:ea typeface="+mn-ea"/>
              <a:cs typeface="+mn-cs"/>
            </a:endParaRPr>
          </a:p>
        </p:txBody>
      </p:sp>
      <p:pic>
        <p:nvPicPr>
          <p:cNvPr id="127" name="Picture 126" descr="Sharepoint logo">
            <a:extLst>
              <a:ext uri="{FF2B5EF4-FFF2-40B4-BE49-F238E27FC236}">
                <a16:creationId xmlns:a16="http://schemas.microsoft.com/office/drawing/2014/main" id="{BE46C097-4BD2-4E7D-A2CC-7E5A94D63F71}"/>
              </a:ext>
            </a:extLst>
          </p:cNvPr>
          <p:cNvPicPr>
            <a:picLocks noChangeAspect="1"/>
          </p:cNvPicPr>
          <p:nvPr/>
        </p:nvPicPr>
        <p:blipFill>
          <a:blip r:embed="rId8"/>
          <a:stretch>
            <a:fillRect/>
          </a:stretch>
        </p:blipFill>
        <p:spPr>
          <a:xfrm>
            <a:off x="9378508" y="3605978"/>
            <a:ext cx="299570" cy="299570"/>
          </a:xfrm>
          <a:prstGeom prst="rect">
            <a:avLst/>
          </a:prstGeom>
        </p:spPr>
      </p:pic>
      <p:sp>
        <p:nvSpPr>
          <p:cNvPr id="126" name="TextBox 125">
            <a:extLst>
              <a:ext uri="{FF2B5EF4-FFF2-40B4-BE49-F238E27FC236}">
                <a16:creationId xmlns:a16="http://schemas.microsoft.com/office/drawing/2014/main" id="{DD4FEC02-0B6F-45B3-AEA3-73A3399672BF}"/>
              </a:ext>
            </a:extLst>
          </p:cNvPr>
          <p:cNvSpPr txBox="1"/>
          <p:nvPr/>
        </p:nvSpPr>
        <p:spPr>
          <a:xfrm>
            <a:off x="9787073" y="3498137"/>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更便捷的知识管理</a:t>
            </a:r>
          </a:p>
        </p:txBody>
      </p:sp>
      <p:pic>
        <p:nvPicPr>
          <p:cNvPr id="118" name="Teams logo" descr="Teams logo">
            <a:extLst>
              <a:ext uri="{FF2B5EF4-FFF2-40B4-BE49-F238E27FC236}">
                <a16:creationId xmlns:a16="http://schemas.microsoft.com/office/drawing/2014/main" id="{8C6F897B-14FE-4914-BB31-459046BA1F40}"/>
              </a:ext>
            </a:extLst>
          </p:cNvPr>
          <p:cNvPicPr>
            <a:picLocks noChangeAspect="1"/>
          </p:cNvPicPr>
          <p:nvPr/>
        </p:nvPicPr>
        <p:blipFill rotWithShape="1">
          <a:blip r:embed="rId9"/>
          <a:srcRect l="24158" t="26830" r="25642" b="26830"/>
          <a:stretch/>
        </p:blipFill>
        <p:spPr>
          <a:xfrm>
            <a:off x="9374522" y="4266204"/>
            <a:ext cx="307542" cy="283886"/>
          </a:xfrm>
          <a:prstGeom prst="rect">
            <a:avLst/>
          </a:prstGeom>
        </p:spPr>
      </p:pic>
      <p:sp>
        <p:nvSpPr>
          <p:cNvPr id="125" name="TextBox 124">
            <a:extLst>
              <a:ext uri="{FF2B5EF4-FFF2-40B4-BE49-F238E27FC236}">
                <a16:creationId xmlns:a16="http://schemas.microsoft.com/office/drawing/2014/main" id="{DA2F5FD3-E9E8-459B-834A-620F77EF14AA}"/>
              </a:ext>
            </a:extLst>
          </p:cNvPr>
          <p:cNvSpPr txBox="1"/>
          <p:nvPr/>
        </p:nvSpPr>
        <p:spPr>
          <a:xfrm>
            <a:off x="9787073" y="4150521"/>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更高效的会议管理</a:t>
            </a:r>
          </a:p>
        </p:txBody>
      </p:sp>
      <p:pic>
        <p:nvPicPr>
          <p:cNvPr id="114" name="Picture 113" descr="Word logo">
            <a:extLst>
              <a:ext uri="{FF2B5EF4-FFF2-40B4-BE49-F238E27FC236}">
                <a16:creationId xmlns:a16="http://schemas.microsoft.com/office/drawing/2014/main" id="{50CEFF49-3016-466E-9777-4E6ACE5FF8B8}"/>
              </a:ext>
            </a:extLst>
          </p:cNvPr>
          <p:cNvPicPr>
            <a:picLocks noChangeAspect="1"/>
          </p:cNvPicPr>
          <p:nvPr/>
        </p:nvPicPr>
        <p:blipFill>
          <a:blip r:embed="rId10"/>
          <a:stretch>
            <a:fillRect/>
          </a:stretch>
        </p:blipFill>
        <p:spPr>
          <a:xfrm>
            <a:off x="9377043" y="4918588"/>
            <a:ext cx="302501" cy="283886"/>
          </a:xfrm>
          <a:prstGeom prst="rect">
            <a:avLst/>
          </a:prstGeom>
        </p:spPr>
      </p:pic>
      <p:sp>
        <p:nvSpPr>
          <p:cNvPr id="121" name="TextBox 120">
            <a:extLst>
              <a:ext uri="{FF2B5EF4-FFF2-40B4-BE49-F238E27FC236}">
                <a16:creationId xmlns:a16="http://schemas.microsoft.com/office/drawing/2014/main" id="{9945EC5E-458E-4E32-84A7-45192DE4DDBC}"/>
              </a:ext>
            </a:extLst>
          </p:cNvPr>
          <p:cNvSpPr txBox="1"/>
          <p:nvPr/>
        </p:nvSpPr>
        <p:spPr>
          <a:xfrm>
            <a:off x="9787073" y="4802904"/>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更好的阅读和写作辅助</a:t>
            </a:r>
          </a:p>
        </p:txBody>
      </p:sp>
      <p:pic>
        <p:nvPicPr>
          <p:cNvPr id="128" name="Picture 127" descr="Xbox logo">
            <a:extLst>
              <a:ext uri="{FF2B5EF4-FFF2-40B4-BE49-F238E27FC236}">
                <a16:creationId xmlns:a16="http://schemas.microsoft.com/office/drawing/2014/main" id="{D765A145-F684-4CB2-84E5-8A2AF0AC2C56}"/>
              </a:ext>
            </a:extLst>
          </p:cNvPr>
          <p:cNvPicPr>
            <a:picLocks noChangeAspect="1"/>
          </p:cNvPicPr>
          <p:nvPr/>
        </p:nvPicPr>
        <p:blipFill rotWithShape="1">
          <a:blip r:embed="rId11"/>
          <a:srcRect l="35077" t="19953" r="35077" b="45332"/>
          <a:stretch/>
        </p:blipFill>
        <p:spPr>
          <a:xfrm>
            <a:off x="9384168" y="5568120"/>
            <a:ext cx="288251" cy="289591"/>
          </a:xfrm>
          <a:prstGeom prst="rect">
            <a:avLst/>
          </a:prstGeom>
        </p:spPr>
      </p:pic>
      <p:sp>
        <p:nvSpPr>
          <p:cNvPr id="123" name="TextBox 122">
            <a:extLst>
              <a:ext uri="{FF2B5EF4-FFF2-40B4-BE49-F238E27FC236}">
                <a16:creationId xmlns:a16="http://schemas.microsoft.com/office/drawing/2014/main" id="{11DBFD0C-56BA-4998-8B2B-D878AE431502}"/>
              </a:ext>
            </a:extLst>
          </p:cNvPr>
          <p:cNvSpPr txBox="1"/>
          <p:nvPr/>
        </p:nvSpPr>
        <p:spPr>
          <a:xfrm>
            <a:off x="9787073" y="5455289"/>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更合适、精准的内容</a:t>
            </a:r>
          </a:p>
        </p:txBody>
      </p:sp>
      <p:sp>
        <p:nvSpPr>
          <p:cNvPr id="2" name="Title 1" hidden="1">
            <a:extLst>
              <a:ext uri="{FF2B5EF4-FFF2-40B4-BE49-F238E27FC236}">
                <a16:creationId xmlns:a16="http://schemas.microsoft.com/office/drawing/2014/main" id="{91778813-0632-9551-6D36-EECC0B7B7AEE}"/>
              </a:ext>
            </a:extLst>
          </p:cNvPr>
          <p:cNvSpPr>
            <a:spLocks noGrp="1"/>
          </p:cNvSpPr>
          <p:nvPr>
            <p:ph type="title" idx="4294967295"/>
          </p:nvPr>
        </p:nvSpPr>
        <p:spPr>
          <a:xfrm>
            <a:off x="1174750" y="-554038"/>
            <a:ext cx="11017250" cy="554038"/>
          </a:xfrm>
        </p:spPr>
        <p:txBody>
          <a:bodyPr vert="horz" wrap="square" lIns="0" tIns="0" rIns="0" bIns="0" rtlCol="0" anchor="b">
            <a:spAutoFit/>
          </a:bodyPr>
          <a:lstStyle/>
          <a:p>
            <a:r>
              <a:rPr lang="en-CA"/>
              <a:t>Microsoft AI and </a:t>
            </a:r>
            <a:r>
              <a:rPr lang="en-CA" err="1"/>
              <a:t>OpenAI</a:t>
            </a:r>
            <a:endParaRPr lang="en-CA"/>
          </a:p>
        </p:txBody>
      </p:sp>
      <p:pic>
        <p:nvPicPr>
          <p:cNvPr id="4" name="2F358329-2C19-4FBA-B51C-51CE75BE790F">
            <a:extLst>
              <a:ext uri="{FF2B5EF4-FFF2-40B4-BE49-F238E27FC236}">
                <a16:creationId xmlns:a16="http://schemas.microsoft.com/office/drawing/2014/main" id="{AC08133C-0FD2-8DCF-AA7F-BFA08B2B3E11}"/>
              </a:ext>
            </a:extLst>
          </p:cNvPr>
          <p:cNvPicPr>
            <a:picLocks noChangeAspect="1" noChangeArrowheads="1"/>
          </p:cNvPicPr>
          <p:nvPr/>
        </p:nvPicPr>
        <p:blipFill rotWithShape="1">
          <a:blip r:embed="rId12">
            <a:extLst>
              <a:ext uri="{96DAC541-7B7A-43D3-8B79-37D633B846F1}">
                <asvg:svgBlip xmlns:asvg="http://schemas.microsoft.com/office/drawing/2016/SVG/main" r:embed="rId13"/>
              </a:ext>
            </a:extLst>
          </a:blip>
          <a:srcRect l="-7183" r="-3331"/>
          <a:stretch/>
        </p:blipFill>
        <p:spPr bwMode="auto">
          <a:xfrm>
            <a:off x="588170" y="3631634"/>
            <a:ext cx="228600" cy="20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A picture containing text, clipart&#10;&#10;Description automatically generated">
            <a:extLst>
              <a:ext uri="{FF2B5EF4-FFF2-40B4-BE49-F238E27FC236}">
                <a16:creationId xmlns:a16="http://schemas.microsoft.com/office/drawing/2014/main" id="{E10A17BD-60C0-FE8A-4141-AAB63FFA65E2}"/>
              </a:ext>
            </a:extLst>
          </p:cNvPr>
          <p:cNvPicPr>
            <a:picLocks noChangeAspect="1"/>
          </p:cNvPicPr>
          <p:nvPr/>
        </p:nvPicPr>
        <p:blipFill>
          <a:blip r:embed="rId14"/>
          <a:stretch>
            <a:fillRect/>
          </a:stretch>
        </p:blipFill>
        <p:spPr>
          <a:xfrm>
            <a:off x="586207" y="725774"/>
            <a:ext cx="1371600" cy="292201"/>
          </a:xfrm>
          <a:prstGeom prst="rect">
            <a:avLst/>
          </a:prstGeom>
        </p:spPr>
      </p:pic>
      <p:grpSp>
        <p:nvGrpSpPr>
          <p:cNvPr id="194" name="Group 70" descr="Featuring">
            <a:extLst>
              <a:ext uri="{FF2B5EF4-FFF2-40B4-BE49-F238E27FC236}">
                <a16:creationId xmlns:a16="http://schemas.microsoft.com/office/drawing/2014/main" id="{FDF6DA46-3F1B-4701-8BEE-36B25670B58F}"/>
              </a:ext>
            </a:extLst>
          </p:cNvPr>
          <p:cNvGrpSpPr/>
          <p:nvPr/>
        </p:nvGrpSpPr>
        <p:grpSpPr>
          <a:xfrm>
            <a:off x="5629755" y="1205347"/>
            <a:ext cx="433481" cy="1879438"/>
            <a:chOff x="16746828" y="2410694"/>
            <a:chExt cx="866960" cy="3758876"/>
          </a:xfrm>
        </p:grpSpPr>
        <p:cxnSp>
          <p:nvCxnSpPr>
            <p:cNvPr id="195" name="Straight Connector 71">
              <a:extLst>
                <a:ext uri="{FF2B5EF4-FFF2-40B4-BE49-F238E27FC236}">
                  <a16:creationId xmlns:a16="http://schemas.microsoft.com/office/drawing/2014/main" id="{4F4249BF-D059-4012-924D-0729566EDBC1}"/>
                </a:ext>
              </a:extLst>
            </p:cNvPr>
            <p:cNvCxnSpPr>
              <a:cxnSpLocks/>
            </p:cNvCxnSpPr>
            <p:nvPr/>
          </p:nvCxnSpPr>
          <p:spPr>
            <a:xfrm flipH="1">
              <a:off x="16746828" y="4290132"/>
              <a:ext cx="859534"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6" name="Group 72">
              <a:extLst>
                <a:ext uri="{FF2B5EF4-FFF2-40B4-BE49-F238E27FC236}">
                  <a16:creationId xmlns:a16="http://schemas.microsoft.com/office/drawing/2014/main" id="{DD8B35B6-6EF7-427D-87AF-7B620B92C020}"/>
                </a:ext>
              </a:extLst>
            </p:cNvPr>
            <p:cNvGrpSpPr/>
            <p:nvPr/>
          </p:nvGrpSpPr>
          <p:grpSpPr>
            <a:xfrm>
              <a:off x="17228218" y="2410694"/>
              <a:ext cx="385570" cy="203497"/>
              <a:chOff x="13902915" y="4901992"/>
              <a:chExt cx="606388" cy="320040"/>
            </a:xfrm>
          </p:grpSpPr>
          <p:cxnSp>
            <p:nvCxnSpPr>
              <p:cNvPr id="212" name="Straight Connector 89">
                <a:extLst>
                  <a:ext uri="{FF2B5EF4-FFF2-40B4-BE49-F238E27FC236}">
                    <a16:creationId xmlns:a16="http://schemas.microsoft.com/office/drawing/2014/main" id="{6666A16D-202D-4DA4-94CB-0E6099124710}"/>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3" name="Graphic 48">
                <a:extLst>
                  <a:ext uri="{FF2B5EF4-FFF2-40B4-BE49-F238E27FC236}">
                    <a16:creationId xmlns:a16="http://schemas.microsoft.com/office/drawing/2014/main" id="{3E6648DF-6688-4399-9C5C-2805767A762F}"/>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7" name="Group 73">
              <a:extLst>
                <a:ext uri="{FF2B5EF4-FFF2-40B4-BE49-F238E27FC236}">
                  <a16:creationId xmlns:a16="http://schemas.microsoft.com/office/drawing/2014/main" id="{23EB90C0-CE8A-414F-8189-0B1BFE7EB915}"/>
                </a:ext>
              </a:extLst>
            </p:cNvPr>
            <p:cNvGrpSpPr/>
            <p:nvPr/>
          </p:nvGrpSpPr>
          <p:grpSpPr>
            <a:xfrm>
              <a:off x="17024729" y="2612498"/>
              <a:ext cx="203497" cy="1677633"/>
              <a:chOff x="13582875" y="4220729"/>
              <a:chExt cx="320040" cy="2638416"/>
            </a:xfrm>
          </p:grpSpPr>
          <p:cxnSp>
            <p:nvCxnSpPr>
              <p:cNvPr id="210" name="Straight Connector 87">
                <a:extLst>
                  <a:ext uri="{FF2B5EF4-FFF2-40B4-BE49-F238E27FC236}">
                    <a16:creationId xmlns:a16="http://schemas.microsoft.com/office/drawing/2014/main" id="{2D073D98-FA0A-4D31-A46D-B8B49E6565B3}"/>
                  </a:ext>
                </a:extLst>
              </p:cNvPr>
              <p:cNvCxnSpPr>
                <a:cxnSpLocks/>
              </p:cNvCxnSpPr>
              <p:nvPr/>
            </p:nvCxnSpPr>
            <p:spPr>
              <a:xfrm>
                <a:off x="13902915" y="4220729"/>
                <a:ext cx="0" cy="2326967"/>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1" name="Graphic 48">
                <a:extLst>
                  <a:ext uri="{FF2B5EF4-FFF2-40B4-BE49-F238E27FC236}">
                    <a16:creationId xmlns:a16="http://schemas.microsoft.com/office/drawing/2014/main" id="{8205AFB2-7911-4485-9771-976BDD5391E6}"/>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8" name="Group 74">
              <a:extLst>
                <a:ext uri="{FF2B5EF4-FFF2-40B4-BE49-F238E27FC236}">
                  <a16:creationId xmlns:a16="http://schemas.microsoft.com/office/drawing/2014/main" id="{1A7AFDF8-04A6-4117-889D-D3055FB60FFA}"/>
                </a:ext>
              </a:extLst>
            </p:cNvPr>
            <p:cNvGrpSpPr/>
            <p:nvPr/>
          </p:nvGrpSpPr>
          <p:grpSpPr>
            <a:xfrm>
              <a:off x="17228218" y="3350413"/>
              <a:ext cx="385570" cy="203497"/>
              <a:chOff x="13902915" y="4901992"/>
              <a:chExt cx="606388" cy="320040"/>
            </a:xfrm>
          </p:grpSpPr>
          <p:cxnSp>
            <p:nvCxnSpPr>
              <p:cNvPr id="208" name="Straight Connector 85">
                <a:extLst>
                  <a:ext uri="{FF2B5EF4-FFF2-40B4-BE49-F238E27FC236}">
                    <a16:creationId xmlns:a16="http://schemas.microsoft.com/office/drawing/2014/main" id="{8C6CA9CA-1450-4EF6-BB76-B95091F37D41}"/>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9" name="Graphic 48">
                <a:extLst>
                  <a:ext uri="{FF2B5EF4-FFF2-40B4-BE49-F238E27FC236}">
                    <a16:creationId xmlns:a16="http://schemas.microsoft.com/office/drawing/2014/main" id="{B19618D9-E50E-460A-A3E8-0441546FAEFD}"/>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9" name="Group 75">
              <a:extLst>
                <a:ext uri="{FF2B5EF4-FFF2-40B4-BE49-F238E27FC236}">
                  <a16:creationId xmlns:a16="http://schemas.microsoft.com/office/drawing/2014/main" id="{D6964441-575E-4851-8838-9834339C1D82}"/>
                </a:ext>
              </a:extLst>
            </p:cNvPr>
            <p:cNvGrpSpPr/>
            <p:nvPr/>
          </p:nvGrpSpPr>
          <p:grpSpPr>
            <a:xfrm flipV="1">
              <a:off x="17228218" y="5026354"/>
              <a:ext cx="385570" cy="203497"/>
              <a:chOff x="13902915" y="4901992"/>
              <a:chExt cx="606388" cy="320040"/>
            </a:xfrm>
          </p:grpSpPr>
          <p:cxnSp>
            <p:nvCxnSpPr>
              <p:cNvPr id="206" name="Straight Connector 83">
                <a:extLst>
                  <a:ext uri="{FF2B5EF4-FFF2-40B4-BE49-F238E27FC236}">
                    <a16:creationId xmlns:a16="http://schemas.microsoft.com/office/drawing/2014/main" id="{CE8043BE-8CA3-4192-BD05-40B9FFA71EA3}"/>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7" name="Graphic 48">
                <a:extLst>
                  <a:ext uri="{FF2B5EF4-FFF2-40B4-BE49-F238E27FC236}">
                    <a16:creationId xmlns:a16="http://schemas.microsoft.com/office/drawing/2014/main" id="{D0E2BF82-775A-45E7-AC64-D4B3CE4E3AA0}"/>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00" name="Group 76">
              <a:extLst>
                <a:ext uri="{FF2B5EF4-FFF2-40B4-BE49-F238E27FC236}">
                  <a16:creationId xmlns:a16="http://schemas.microsoft.com/office/drawing/2014/main" id="{0968C724-BC33-4907-A19E-27DE180D8232}"/>
                </a:ext>
              </a:extLst>
            </p:cNvPr>
            <p:cNvGrpSpPr/>
            <p:nvPr/>
          </p:nvGrpSpPr>
          <p:grpSpPr>
            <a:xfrm flipV="1">
              <a:off x="17228218" y="5966073"/>
              <a:ext cx="385570" cy="203497"/>
              <a:chOff x="13902915" y="4901992"/>
              <a:chExt cx="606388" cy="320040"/>
            </a:xfrm>
          </p:grpSpPr>
          <p:cxnSp>
            <p:nvCxnSpPr>
              <p:cNvPr id="204" name="Straight Connector 81">
                <a:extLst>
                  <a:ext uri="{FF2B5EF4-FFF2-40B4-BE49-F238E27FC236}">
                    <a16:creationId xmlns:a16="http://schemas.microsoft.com/office/drawing/2014/main" id="{53861475-A1CE-49E1-A6EE-BD2736430106}"/>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5" name="Graphic 48">
                <a:extLst>
                  <a:ext uri="{FF2B5EF4-FFF2-40B4-BE49-F238E27FC236}">
                    <a16:creationId xmlns:a16="http://schemas.microsoft.com/office/drawing/2014/main" id="{B5CED9DD-1A0F-4289-A02F-D6B06B35089C}"/>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01" name="Group 78">
              <a:extLst>
                <a:ext uri="{FF2B5EF4-FFF2-40B4-BE49-F238E27FC236}">
                  <a16:creationId xmlns:a16="http://schemas.microsoft.com/office/drawing/2014/main" id="{45BE92D3-5112-4A83-A664-C2AD242D686E}"/>
                </a:ext>
              </a:extLst>
            </p:cNvPr>
            <p:cNvGrpSpPr/>
            <p:nvPr/>
          </p:nvGrpSpPr>
          <p:grpSpPr>
            <a:xfrm flipV="1">
              <a:off x="17024729" y="4290131"/>
              <a:ext cx="203497" cy="1675942"/>
              <a:chOff x="13582875" y="4223389"/>
              <a:chExt cx="320040" cy="2635756"/>
            </a:xfrm>
          </p:grpSpPr>
          <p:cxnSp>
            <p:nvCxnSpPr>
              <p:cNvPr id="202" name="Straight Connector 79">
                <a:extLst>
                  <a:ext uri="{FF2B5EF4-FFF2-40B4-BE49-F238E27FC236}">
                    <a16:creationId xmlns:a16="http://schemas.microsoft.com/office/drawing/2014/main" id="{6F3B6925-B018-4FAC-A3DA-1D47B7D273D5}"/>
                  </a:ext>
                </a:extLst>
              </p:cNvPr>
              <p:cNvCxnSpPr>
                <a:cxnSpLocks/>
              </p:cNvCxnSpPr>
              <p:nvPr/>
            </p:nvCxnSpPr>
            <p:spPr>
              <a:xfrm>
                <a:off x="13902915" y="4223389"/>
                <a:ext cx="0" cy="2324305"/>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3" name="Graphic 48">
                <a:extLst>
                  <a:ext uri="{FF2B5EF4-FFF2-40B4-BE49-F238E27FC236}">
                    <a16:creationId xmlns:a16="http://schemas.microsoft.com/office/drawing/2014/main" id="{58BD7EC8-CDA4-4DC5-ABF3-A995ACBC55B2}"/>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14" name="Group 8" descr="Vision service, speech service, language service, decision service, OpenAI service">
            <a:extLst>
              <a:ext uri="{FF2B5EF4-FFF2-40B4-BE49-F238E27FC236}">
                <a16:creationId xmlns:a16="http://schemas.microsoft.com/office/drawing/2014/main" id="{CC39DFCC-D027-C3CA-B676-907A35B2C6BE}"/>
              </a:ext>
            </a:extLst>
          </p:cNvPr>
          <p:cNvGrpSpPr/>
          <p:nvPr/>
        </p:nvGrpSpPr>
        <p:grpSpPr>
          <a:xfrm>
            <a:off x="6070926" y="1011037"/>
            <a:ext cx="1737360" cy="2268058"/>
            <a:chOff x="6070926" y="1011037"/>
            <a:chExt cx="1737360" cy="2268058"/>
          </a:xfrm>
        </p:grpSpPr>
        <p:sp>
          <p:nvSpPr>
            <p:cNvPr id="215" name="TextBox 60">
              <a:extLst>
                <a:ext uri="{FF2B5EF4-FFF2-40B4-BE49-F238E27FC236}">
                  <a16:creationId xmlns:a16="http://schemas.microsoft.com/office/drawing/2014/main" id="{B177ED07-2A2E-407C-A7A1-C35151DFF321}"/>
                </a:ext>
              </a:extLst>
            </p:cNvPr>
            <p:cNvSpPr txBox="1"/>
            <p:nvPr/>
          </p:nvSpPr>
          <p:spPr>
            <a:xfrm>
              <a:off x="6070926" y="1011037"/>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Vision Service</a:t>
              </a:r>
            </a:p>
          </p:txBody>
        </p:sp>
        <p:sp>
          <p:nvSpPr>
            <p:cNvPr id="216" name="TextBox 61">
              <a:extLst>
                <a:ext uri="{FF2B5EF4-FFF2-40B4-BE49-F238E27FC236}">
                  <a16:creationId xmlns:a16="http://schemas.microsoft.com/office/drawing/2014/main" id="{CF080D42-2104-4D00-B7E2-B4B3CD98136E}"/>
                </a:ext>
              </a:extLst>
            </p:cNvPr>
            <p:cNvSpPr txBox="1"/>
            <p:nvPr/>
          </p:nvSpPr>
          <p:spPr>
            <a:xfrm>
              <a:off x="6070926" y="1480897"/>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Speech Service</a:t>
              </a:r>
            </a:p>
          </p:txBody>
        </p:sp>
        <p:sp>
          <p:nvSpPr>
            <p:cNvPr id="217" name="TextBox 62">
              <a:extLst>
                <a:ext uri="{FF2B5EF4-FFF2-40B4-BE49-F238E27FC236}">
                  <a16:creationId xmlns:a16="http://schemas.microsoft.com/office/drawing/2014/main" id="{ABA77978-D6D8-4EF5-AC10-500330AE665E}"/>
                </a:ext>
              </a:extLst>
            </p:cNvPr>
            <p:cNvSpPr txBox="1"/>
            <p:nvPr/>
          </p:nvSpPr>
          <p:spPr>
            <a:xfrm>
              <a:off x="6070926" y="1950756"/>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Language Service</a:t>
              </a:r>
            </a:p>
          </p:txBody>
        </p:sp>
        <p:sp>
          <p:nvSpPr>
            <p:cNvPr id="218" name="TextBox 63">
              <a:extLst>
                <a:ext uri="{FF2B5EF4-FFF2-40B4-BE49-F238E27FC236}">
                  <a16:creationId xmlns:a16="http://schemas.microsoft.com/office/drawing/2014/main" id="{44FFD24C-451E-4A26-84DE-B08010220312}"/>
                </a:ext>
              </a:extLst>
            </p:cNvPr>
            <p:cNvSpPr txBox="1"/>
            <p:nvPr/>
          </p:nvSpPr>
          <p:spPr>
            <a:xfrm>
              <a:off x="6070926" y="2420616"/>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Decision Service</a:t>
              </a:r>
            </a:p>
          </p:txBody>
        </p:sp>
        <p:sp>
          <p:nvSpPr>
            <p:cNvPr id="219" name="TextBox 64">
              <a:extLst>
                <a:ext uri="{FF2B5EF4-FFF2-40B4-BE49-F238E27FC236}">
                  <a16:creationId xmlns:a16="http://schemas.microsoft.com/office/drawing/2014/main" id="{C932EFF4-118C-4C5E-B5E5-57C602745BBB}"/>
                </a:ext>
              </a:extLst>
            </p:cNvPr>
            <p:cNvSpPr txBox="1"/>
            <p:nvPr/>
          </p:nvSpPr>
          <p:spPr>
            <a:xfrm>
              <a:off x="6070926" y="2890475"/>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white"/>
                  </a:solidFill>
                  <a:effectLst/>
                  <a:uLnTx/>
                  <a:uFillTx/>
                  <a:latin typeface="Segoe UI Semibold"/>
                  <a:ea typeface="+mn-ea"/>
                  <a:cs typeface="+mn-cs"/>
                </a:rPr>
                <a:t>OpenAI</a:t>
              </a:r>
              <a:r>
                <a:rPr kumimoji="0" lang="en-US" sz="1200" b="0" i="0" u="none" strike="noStrike" kern="1200" cap="none" spc="0" normalizeH="0" baseline="0" noProof="0">
                  <a:ln>
                    <a:noFill/>
                  </a:ln>
                  <a:solidFill>
                    <a:prstClr val="white"/>
                  </a:solidFill>
                  <a:effectLst/>
                  <a:uLnTx/>
                  <a:uFillTx/>
                  <a:latin typeface="Segoe UI Semibold"/>
                  <a:ea typeface="+mn-ea"/>
                  <a:cs typeface="+mn-cs"/>
                </a:rPr>
                <a:t> Service</a:t>
              </a:r>
            </a:p>
          </p:txBody>
        </p:sp>
      </p:grpSp>
      <p:sp>
        <p:nvSpPr>
          <p:cNvPr id="220" name="TextBox 45">
            <a:extLst>
              <a:ext uri="{FF2B5EF4-FFF2-40B4-BE49-F238E27FC236}">
                <a16:creationId xmlns:a16="http://schemas.microsoft.com/office/drawing/2014/main" id="{9DAF53B8-67AA-44F6-B814-82C4AA3D9C19}"/>
              </a:ext>
            </a:extLst>
          </p:cNvPr>
          <p:cNvSpPr txBox="1"/>
          <p:nvPr/>
        </p:nvSpPr>
        <p:spPr>
          <a:xfrm>
            <a:off x="4220425" y="1559239"/>
            <a:ext cx="1463040" cy="1133554"/>
          </a:xfrm>
          <a:prstGeom prst="roundRect">
            <a:avLst>
              <a:gd name="adj" fmla="val 5954"/>
            </a:avLst>
          </a:prstGeom>
          <a:noFill/>
          <a:ln w="38100">
            <a:noFill/>
          </a:ln>
          <a:effectLst/>
        </p:spPr>
        <p:txBody>
          <a:bodyPr wrap="square" lIns="91440" tIns="0" rIns="9144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认知服务</a:t>
            </a:r>
            <a:endPar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endParaRPr>
          </a:p>
        </p:txBody>
      </p:sp>
      <p:sp>
        <p:nvSpPr>
          <p:cNvPr id="221" name="TextBox 46">
            <a:extLst>
              <a:ext uri="{FF2B5EF4-FFF2-40B4-BE49-F238E27FC236}">
                <a16:creationId xmlns:a16="http://schemas.microsoft.com/office/drawing/2014/main" id="{2D095E3E-8A80-480C-8F84-534DDA460541}"/>
              </a:ext>
            </a:extLst>
          </p:cNvPr>
          <p:cNvSpPr txBox="1"/>
          <p:nvPr/>
        </p:nvSpPr>
        <p:spPr>
          <a:xfrm>
            <a:off x="4220425" y="4128252"/>
            <a:ext cx="1463040" cy="1133554"/>
          </a:xfrm>
          <a:prstGeom prst="roundRect">
            <a:avLst>
              <a:gd name="adj" fmla="val 5954"/>
            </a:avLst>
          </a:prstGeom>
          <a:noFill/>
          <a:ln w="38100">
            <a:noFill/>
          </a:ln>
          <a:effectLst/>
        </p:spPr>
        <p:txBody>
          <a:bodyPr wrap="square" lIns="91440" tIns="0" rIns="9144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应用 </a:t>
            </a:r>
            <a:r>
              <a:rPr kumimoji="0" lang="en-US" altLang="zh-CN"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Azure </a:t>
            </a:r>
            <a:r>
              <a:rPr kumimoji="0" lang="zh-CN" alt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技术的 </a:t>
            </a:r>
            <a:r>
              <a:rPr kumimoji="0" lang="en-US" altLang="zh-CN"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AI </a:t>
            </a:r>
            <a:r>
              <a:rPr kumimoji="0" lang="zh-CN" alt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服务</a:t>
            </a:r>
            <a:endPar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endParaRPr>
          </a:p>
        </p:txBody>
      </p:sp>
      <p:grpSp>
        <p:nvGrpSpPr>
          <p:cNvPr id="222" name="Group 91" descr="Featuring">
            <a:extLst>
              <a:ext uri="{FF2B5EF4-FFF2-40B4-BE49-F238E27FC236}">
                <a16:creationId xmlns:a16="http://schemas.microsoft.com/office/drawing/2014/main" id="{355373B5-5403-40F5-8151-207B7FAAD44F}"/>
              </a:ext>
            </a:extLst>
          </p:cNvPr>
          <p:cNvGrpSpPr/>
          <p:nvPr/>
        </p:nvGrpSpPr>
        <p:grpSpPr>
          <a:xfrm>
            <a:off x="5629755" y="3774359"/>
            <a:ext cx="433481" cy="1879438"/>
            <a:chOff x="16746828" y="2410694"/>
            <a:chExt cx="866960" cy="3758876"/>
          </a:xfrm>
        </p:grpSpPr>
        <p:cxnSp>
          <p:nvCxnSpPr>
            <p:cNvPr id="223" name="Straight Connector 92">
              <a:extLst>
                <a:ext uri="{FF2B5EF4-FFF2-40B4-BE49-F238E27FC236}">
                  <a16:creationId xmlns:a16="http://schemas.microsoft.com/office/drawing/2014/main" id="{74DFC540-ECA8-41BA-9950-7AA46D4D421C}"/>
                </a:ext>
              </a:extLst>
            </p:cNvPr>
            <p:cNvCxnSpPr>
              <a:cxnSpLocks/>
            </p:cNvCxnSpPr>
            <p:nvPr/>
          </p:nvCxnSpPr>
          <p:spPr>
            <a:xfrm flipH="1">
              <a:off x="16746828" y="4290132"/>
              <a:ext cx="859534"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4" name="Group 93">
              <a:extLst>
                <a:ext uri="{FF2B5EF4-FFF2-40B4-BE49-F238E27FC236}">
                  <a16:creationId xmlns:a16="http://schemas.microsoft.com/office/drawing/2014/main" id="{E2C4AB9B-538A-4FBE-B263-FA87D9F65965}"/>
                </a:ext>
              </a:extLst>
            </p:cNvPr>
            <p:cNvGrpSpPr/>
            <p:nvPr/>
          </p:nvGrpSpPr>
          <p:grpSpPr>
            <a:xfrm>
              <a:off x="17228218" y="2410694"/>
              <a:ext cx="385570" cy="203497"/>
              <a:chOff x="13902915" y="4901992"/>
              <a:chExt cx="606388" cy="320040"/>
            </a:xfrm>
          </p:grpSpPr>
          <p:cxnSp>
            <p:nvCxnSpPr>
              <p:cNvPr id="240" name="Straight Connector 109">
                <a:extLst>
                  <a:ext uri="{FF2B5EF4-FFF2-40B4-BE49-F238E27FC236}">
                    <a16:creationId xmlns:a16="http://schemas.microsoft.com/office/drawing/2014/main" id="{E380DF95-EC86-4F19-AACE-EFA80F85AEC6}"/>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1" name="Graphic 48">
                <a:extLst>
                  <a:ext uri="{FF2B5EF4-FFF2-40B4-BE49-F238E27FC236}">
                    <a16:creationId xmlns:a16="http://schemas.microsoft.com/office/drawing/2014/main" id="{4B14B58C-E3AE-4113-8766-379AFFF27E71}"/>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5" name="Group 94">
              <a:extLst>
                <a:ext uri="{FF2B5EF4-FFF2-40B4-BE49-F238E27FC236}">
                  <a16:creationId xmlns:a16="http://schemas.microsoft.com/office/drawing/2014/main" id="{957F6519-1556-44DF-877B-96A342D93036}"/>
                </a:ext>
              </a:extLst>
            </p:cNvPr>
            <p:cNvGrpSpPr/>
            <p:nvPr/>
          </p:nvGrpSpPr>
          <p:grpSpPr>
            <a:xfrm>
              <a:off x="17024729" y="2612498"/>
              <a:ext cx="203497" cy="1677633"/>
              <a:chOff x="13582875" y="4220729"/>
              <a:chExt cx="320040" cy="2638416"/>
            </a:xfrm>
          </p:grpSpPr>
          <p:cxnSp>
            <p:nvCxnSpPr>
              <p:cNvPr id="238" name="Straight Connector 107">
                <a:extLst>
                  <a:ext uri="{FF2B5EF4-FFF2-40B4-BE49-F238E27FC236}">
                    <a16:creationId xmlns:a16="http://schemas.microsoft.com/office/drawing/2014/main" id="{70932D56-EE43-497B-853D-243A6092F51E}"/>
                  </a:ext>
                </a:extLst>
              </p:cNvPr>
              <p:cNvCxnSpPr>
                <a:cxnSpLocks/>
              </p:cNvCxnSpPr>
              <p:nvPr/>
            </p:nvCxnSpPr>
            <p:spPr>
              <a:xfrm>
                <a:off x="13902915" y="4220729"/>
                <a:ext cx="0" cy="2326967"/>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9" name="Graphic 48">
                <a:extLst>
                  <a:ext uri="{FF2B5EF4-FFF2-40B4-BE49-F238E27FC236}">
                    <a16:creationId xmlns:a16="http://schemas.microsoft.com/office/drawing/2014/main" id="{B4301BBA-5EA0-4CFA-AA9F-0865B2BA2328}"/>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6" name="Group 95">
              <a:extLst>
                <a:ext uri="{FF2B5EF4-FFF2-40B4-BE49-F238E27FC236}">
                  <a16:creationId xmlns:a16="http://schemas.microsoft.com/office/drawing/2014/main" id="{69BE52A4-3C8E-4F98-916D-71FB69262503}"/>
                </a:ext>
              </a:extLst>
            </p:cNvPr>
            <p:cNvGrpSpPr/>
            <p:nvPr/>
          </p:nvGrpSpPr>
          <p:grpSpPr>
            <a:xfrm>
              <a:off x="17228218" y="3350413"/>
              <a:ext cx="385570" cy="203497"/>
              <a:chOff x="13902915" y="4901992"/>
              <a:chExt cx="606388" cy="320040"/>
            </a:xfrm>
          </p:grpSpPr>
          <p:cxnSp>
            <p:nvCxnSpPr>
              <p:cNvPr id="236" name="Straight Connector 105">
                <a:extLst>
                  <a:ext uri="{FF2B5EF4-FFF2-40B4-BE49-F238E27FC236}">
                    <a16:creationId xmlns:a16="http://schemas.microsoft.com/office/drawing/2014/main" id="{F80D428A-EF6E-45D0-B766-1078B45DD311}"/>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7" name="Graphic 48">
                <a:extLst>
                  <a:ext uri="{FF2B5EF4-FFF2-40B4-BE49-F238E27FC236}">
                    <a16:creationId xmlns:a16="http://schemas.microsoft.com/office/drawing/2014/main" id="{CF87A606-9946-43E7-81A1-84911EEDF753}"/>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7" name="Group 96">
              <a:extLst>
                <a:ext uri="{FF2B5EF4-FFF2-40B4-BE49-F238E27FC236}">
                  <a16:creationId xmlns:a16="http://schemas.microsoft.com/office/drawing/2014/main" id="{EF75606D-2891-4F06-B70D-04382B543D7C}"/>
                </a:ext>
              </a:extLst>
            </p:cNvPr>
            <p:cNvGrpSpPr/>
            <p:nvPr/>
          </p:nvGrpSpPr>
          <p:grpSpPr>
            <a:xfrm flipV="1">
              <a:off x="17228218" y="5026354"/>
              <a:ext cx="385570" cy="203497"/>
              <a:chOff x="13902915" y="4901992"/>
              <a:chExt cx="606388" cy="320040"/>
            </a:xfrm>
          </p:grpSpPr>
          <p:cxnSp>
            <p:nvCxnSpPr>
              <p:cNvPr id="234" name="Straight Connector 103">
                <a:extLst>
                  <a:ext uri="{FF2B5EF4-FFF2-40B4-BE49-F238E27FC236}">
                    <a16:creationId xmlns:a16="http://schemas.microsoft.com/office/drawing/2014/main" id="{38A7B1ED-DDCC-42F5-AB85-F1F9632BDAEC}"/>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5" name="Graphic 48">
                <a:extLst>
                  <a:ext uri="{FF2B5EF4-FFF2-40B4-BE49-F238E27FC236}">
                    <a16:creationId xmlns:a16="http://schemas.microsoft.com/office/drawing/2014/main" id="{5295FF08-C826-4A7D-AC71-75DC1AC4405F}"/>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8" name="Group 97">
              <a:extLst>
                <a:ext uri="{FF2B5EF4-FFF2-40B4-BE49-F238E27FC236}">
                  <a16:creationId xmlns:a16="http://schemas.microsoft.com/office/drawing/2014/main" id="{2B79C43F-B454-49F0-87BB-CA4310FB75D9}"/>
                </a:ext>
              </a:extLst>
            </p:cNvPr>
            <p:cNvGrpSpPr/>
            <p:nvPr/>
          </p:nvGrpSpPr>
          <p:grpSpPr>
            <a:xfrm flipV="1">
              <a:off x="17228218" y="5966073"/>
              <a:ext cx="385570" cy="203497"/>
              <a:chOff x="13902915" y="4901992"/>
              <a:chExt cx="606388" cy="320040"/>
            </a:xfrm>
          </p:grpSpPr>
          <p:cxnSp>
            <p:nvCxnSpPr>
              <p:cNvPr id="232" name="Straight Connector 101">
                <a:extLst>
                  <a:ext uri="{FF2B5EF4-FFF2-40B4-BE49-F238E27FC236}">
                    <a16:creationId xmlns:a16="http://schemas.microsoft.com/office/drawing/2014/main" id="{8599DB87-21EC-4714-B4EA-CE28308B2623}"/>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3" name="Graphic 48">
                <a:extLst>
                  <a:ext uri="{FF2B5EF4-FFF2-40B4-BE49-F238E27FC236}">
                    <a16:creationId xmlns:a16="http://schemas.microsoft.com/office/drawing/2014/main" id="{93357EB4-5D2A-4F03-8A98-23A5570AACFB}"/>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9" name="Group 98">
              <a:extLst>
                <a:ext uri="{FF2B5EF4-FFF2-40B4-BE49-F238E27FC236}">
                  <a16:creationId xmlns:a16="http://schemas.microsoft.com/office/drawing/2014/main" id="{6F0FDA3D-4684-4F68-A7D2-681DB555E248}"/>
                </a:ext>
              </a:extLst>
            </p:cNvPr>
            <p:cNvGrpSpPr/>
            <p:nvPr/>
          </p:nvGrpSpPr>
          <p:grpSpPr>
            <a:xfrm flipV="1">
              <a:off x="17024729" y="4290131"/>
              <a:ext cx="203497" cy="1675942"/>
              <a:chOff x="13582875" y="4223389"/>
              <a:chExt cx="320040" cy="2635756"/>
            </a:xfrm>
          </p:grpSpPr>
          <p:cxnSp>
            <p:nvCxnSpPr>
              <p:cNvPr id="230" name="Straight Connector 99">
                <a:extLst>
                  <a:ext uri="{FF2B5EF4-FFF2-40B4-BE49-F238E27FC236}">
                    <a16:creationId xmlns:a16="http://schemas.microsoft.com/office/drawing/2014/main" id="{B9F80E8B-1284-4473-B5F5-9F8E52F23E52}"/>
                  </a:ext>
                </a:extLst>
              </p:cNvPr>
              <p:cNvCxnSpPr>
                <a:cxnSpLocks/>
              </p:cNvCxnSpPr>
              <p:nvPr/>
            </p:nvCxnSpPr>
            <p:spPr>
              <a:xfrm>
                <a:off x="13902915" y="4223389"/>
                <a:ext cx="0" cy="2324305"/>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1" name="Graphic 48">
                <a:extLst>
                  <a:ext uri="{FF2B5EF4-FFF2-40B4-BE49-F238E27FC236}">
                    <a16:creationId xmlns:a16="http://schemas.microsoft.com/office/drawing/2014/main" id="{DD7B1164-E511-432E-9ACD-5B8804AE2BBF}"/>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42" name="Group 9" descr="Cognitive search, Form recognizer, Immersive reader, Bot service, Video analyzer">
            <a:extLst>
              <a:ext uri="{FF2B5EF4-FFF2-40B4-BE49-F238E27FC236}">
                <a16:creationId xmlns:a16="http://schemas.microsoft.com/office/drawing/2014/main" id="{A0A0F172-9D6A-F107-4E6A-225A2E1DA0A7}"/>
              </a:ext>
            </a:extLst>
          </p:cNvPr>
          <p:cNvGrpSpPr/>
          <p:nvPr/>
        </p:nvGrpSpPr>
        <p:grpSpPr>
          <a:xfrm>
            <a:off x="6070926" y="3580049"/>
            <a:ext cx="1737360" cy="2268058"/>
            <a:chOff x="6070926" y="3580049"/>
            <a:chExt cx="1737360" cy="2268058"/>
          </a:xfrm>
        </p:grpSpPr>
        <p:sp>
          <p:nvSpPr>
            <p:cNvPr id="243" name="TextBox 65">
              <a:extLst>
                <a:ext uri="{FF2B5EF4-FFF2-40B4-BE49-F238E27FC236}">
                  <a16:creationId xmlns:a16="http://schemas.microsoft.com/office/drawing/2014/main" id="{994D18B9-1251-4C97-88AD-5697B336370E}"/>
                </a:ext>
              </a:extLst>
            </p:cNvPr>
            <p:cNvSpPr txBox="1"/>
            <p:nvPr/>
          </p:nvSpPr>
          <p:spPr>
            <a:xfrm>
              <a:off x="6070926" y="3580049"/>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Cognitive Search</a:t>
              </a:r>
            </a:p>
          </p:txBody>
        </p:sp>
        <p:sp>
          <p:nvSpPr>
            <p:cNvPr id="244" name="TextBox 66">
              <a:extLst>
                <a:ext uri="{FF2B5EF4-FFF2-40B4-BE49-F238E27FC236}">
                  <a16:creationId xmlns:a16="http://schemas.microsoft.com/office/drawing/2014/main" id="{03451AC8-D360-4717-9F36-2660256EB392}"/>
                </a:ext>
              </a:extLst>
            </p:cNvPr>
            <p:cNvSpPr txBox="1"/>
            <p:nvPr/>
          </p:nvSpPr>
          <p:spPr>
            <a:xfrm>
              <a:off x="6070926" y="4049909"/>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Form Recognizer</a:t>
              </a:r>
            </a:p>
          </p:txBody>
        </p:sp>
        <p:sp>
          <p:nvSpPr>
            <p:cNvPr id="245" name="TextBox 67">
              <a:extLst>
                <a:ext uri="{FF2B5EF4-FFF2-40B4-BE49-F238E27FC236}">
                  <a16:creationId xmlns:a16="http://schemas.microsoft.com/office/drawing/2014/main" id="{B016F562-CE5A-45A3-97BD-1432B46B23B7}"/>
                </a:ext>
              </a:extLst>
            </p:cNvPr>
            <p:cNvSpPr txBox="1"/>
            <p:nvPr/>
          </p:nvSpPr>
          <p:spPr>
            <a:xfrm>
              <a:off x="6070926" y="4519768"/>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Immersive Reader</a:t>
              </a:r>
            </a:p>
          </p:txBody>
        </p:sp>
        <p:sp>
          <p:nvSpPr>
            <p:cNvPr id="246" name="TextBox 68">
              <a:extLst>
                <a:ext uri="{FF2B5EF4-FFF2-40B4-BE49-F238E27FC236}">
                  <a16:creationId xmlns:a16="http://schemas.microsoft.com/office/drawing/2014/main" id="{5174DC79-E2AC-4D38-9067-5CAAFBCB1A35}"/>
                </a:ext>
              </a:extLst>
            </p:cNvPr>
            <p:cNvSpPr txBox="1"/>
            <p:nvPr/>
          </p:nvSpPr>
          <p:spPr>
            <a:xfrm>
              <a:off x="6070926" y="4989628"/>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Bot Service</a:t>
              </a:r>
            </a:p>
          </p:txBody>
        </p:sp>
        <p:sp>
          <p:nvSpPr>
            <p:cNvPr id="247" name="TextBox 69">
              <a:extLst>
                <a:ext uri="{FF2B5EF4-FFF2-40B4-BE49-F238E27FC236}">
                  <a16:creationId xmlns:a16="http://schemas.microsoft.com/office/drawing/2014/main" id="{E1B7ABC5-F39F-4EF2-8855-79FC0BFC6943}"/>
                </a:ext>
              </a:extLst>
            </p:cNvPr>
            <p:cNvSpPr txBox="1"/>
            <p:nvPr/>
          </p:nvSpPr>
          <p:spPr>
            <a:xfrm>
              <a:off x="6070926" y="5459487"/>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Video Analyzer</a:t>
              </a:r>
            </a:p>
          </p:txBody>
        </p:sp>
      </p:grpSp>
    </p:spTree>
    <p:extLst>
      <p:ext uri="{BB962C8B-B14F-4D97-AF65-F5344CB8AC3E}">
        <p14:creationId xmlns:p14="http://schemas.microsoft.com/office/powerpoint/2010/main" val="1260662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2.8125E-6 3.7037E-7 L 2.8125E-6 0.03542 " pathEditMode="relative" rAng="0" ptsTypes="AA">
                                      <p:cBhvr>
                                        <p:cTn id="9" dur="700" spd="-100000" fill="hold"/>
                                        <p:tgtEl>
                                          <p:spTgt spid="18"/>
                                        </p:tgtEl>
                                        <p:attrNameLst>
                                          <p:attrName>ppt_x</p:attrName>
                                          <p:attrName>ppt_y</p:attrName>
                                        </p:attrNameLst>
                                      </p:cBhvr>
                                      <p:rCtr x="0" y="1771"/>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grpId="1" nodeType="withEffect">
                                  <p:stCondLst>
                                    <p:cond delay="0"/>
                                  </p:stCondLst>
                                  <p:childTnLst>
                                    <p:animMotion origin="layout" path="M 2.8125E-6 3.7037E-7 L 2.8125E-6 0.03542 " pathEditMode="relative" rAng="0" ptsTypes="AA">
                                      <p:cBhvr>
                                        <p:cTn id="14" dur="700" spd="-100000" fill="hold"/>
                                        <p:tgtEl>
                                          <p:spTgt spid="26"/>
                                        </p:tgtEl>
                                        <p:attrNameLst>
                                          <p:attrName>ppt_x</p:attrName>
                                          <p:attrName>ppt_y</p:attrName>
                                        </p:attrNameLst>
                                      </p:cBhvr>
                                      <p:rCtr x="0" y="1771"/>
                                    </p:animMotion>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grpId="1" nodeType="withEffect">
                                  <p:stCondLst>
                                    <p:cond delay="0"/>
                                  </p:stCondLst>
                                  <p:childTnLst>
                                    <p:animMotion origin="layout" path="M 2.8125E-6 3.7037E-7 L 2.8125E-6 0.03542 " pathEditMode="relative" rAng="0" ptsTypes="AA">
                                      <p:cBhvr>
                                        <p:cTn id="19" dur="700" spd="-100000" fill="hold"/>
                                        <p:tgtEl>
                                          <p:spTgt spid="25"/>
                                        </p:tgtEl>
                                        <p:attrNameLst>
                                          <p:attrName>ppt_x</p:attrName>
                                          <p:attrName>ppt_y</p:attrName>
                                        </p:attrNameLst>
                                      </p:cBhvr>
                                      <p:rCtr x="0" y="1771"/>
                                    </p:animMotion>
                                  </p:childTnLst>
                                </p:cTn>
                              </p:par>
                              <p:par>
                                <p:cTn id="20" presetID="10" presetClass="entr" presetSubtype="0" fill="hold" grpId="0"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00"/>
                                  </p:stCondLst>
                                  <p:childTnLst>
                                    <p:animMotion origin="layout" path="M 3.33333E-6 3.7037E-6 L 3.33333E-6 0.03541 " pathEditMode="relative" rAng="0" ptsTypes="AA">
                                      <p:cBhvr>
                                        <p:cTn id="24" dur="700" spd="-100000" fill="hold"/>
                                        <p:tgtEl>
                                          <p:spTgt spid="1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100"/>
                                  </p:stCondLst>
                                  <p:childTnLst>
                                    <p:animMotion origin="layout" path="M 2.8125E-6 3.7037E-7 L 2.8125E-6 0.03542 " pathEditMode="relative" rAng="0" ptsTypes="AA">
                                      <p:cBhvr>
                                        <p:cTn id="29" dur="700" spd="-100000" fill="hold"/>
                                        <p:tgtEl>
                                          <p:spTgt spid="19"/>
                                        </p:tgtEl>
                                        <p:attrNameLst>
                                          <p:attrName>ppt_x</p:attrName>
                                          <p:attrName>ppt_y</p:attrName>
                                        </p:attrNameLst>
                                      </p:cBhvr>
                                      <p:rCtr x="0" y="1771"/>
                                    </p:animMotion>
                                  </p:childTnLst>
                                </p:cTn>
                              </p:par>
                              <p:par>
                                <p:cTn id="30" presetID="10" presetClass="entr" presetSubtype="0" fill="hold" grpId="0" nodeType="withEffect">
                                  <p:stCondLst>
                                    <p:cond delay="1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42" presetClass="path" presetSubtype="0" decel="100000" fill="hold" grpId="1" nodeType="withEffect">
                                  <p:stCondLst>
                                    <p:cond delay="100"/>
                                  </p:stCondLst>
                                  <p:childTnLst>
                                    <p:animMotion origin="layout" path="M 2.8125E-6 3.7037E-7 L 2.8125E-6 0.03542 " pathEditMode="relative" rAng="0" ptsTypes="AA">
                                      <p:cBhvr>
                                        <p:cTn id="34" dur="700" spd="-100000" fill="hold"/>
                                        <p:tgtEl>
                                          <p:spTgt spid="28"/>
                                        </p:tgtEl>
                                        <p:attrNameLst>
                                          <p:attrName>ppt_x</p:attrName>
                                          <p:attrName>ppt_y</p:attrName>
                                        </p:attrNameLst>
                                      </p:cBhvr>
                                      <p:rCtr x="0" y="1771"/>
                                    </p:animMotion>
                                  </p:childTnLst>
                                </p:cTn>
                              </p:par>
                              <p:par>
                                <p:cTn id="35" presetID="10" presetClass="entr" presetSubtype="0" fill="hold" grpId="0" nodeType="withEffect">
                                  <p:stCondLst>
                                    <p:cond delay="1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42" presetClass="path" presetSubtype="0" decel="100000" fill="hold" grpId="1" nodeType="withEffect">
                                  <p:stCondLst>
                                    <p:cond delay="100"/>
                                  </p:stCondLst>
                                  <p:childTnLst>
                                    <p:animMotion origin="layout" path="M 2.8125E-6 3.7037E-7 L 2.8125E-6 0.03542 " pathEditMode="relative" rAng="0" ptsTypes="AA">
                                      <p:cBhvr>
                                        <p:cTn id="39" dur="700" spd="-100000" fill="hold"/>
                                        <p:tgtEl>
                                          <p:spTgt spid="27"/>
                                        </p:tgtEl>
                                        <p:attrNameLst>
                                          <p:attrName>ppt_x</p:attrName>
                                          <p:attrName>ppt_y</p:attrName>
                                        </p:attrNameLst>
                                      </p:cBhvr>
                                      <p:rCtr x="0" y="1771"/>
                                    </p:animMotion>
                                  </p:childTnLst>
                                </p:cTn>
                              </p:par>
                              <p:par>
                                <p:cTn id="40" presetID="22" presetClass="entr" presetSubtype="8" fill="hold" nodeType="withEffect">
                                  <p:stCondLst>
                                    <p:cond delay="50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par>
                                <p:cTn id="43" presetID="22" presetClass="entr" presetSubtype="8" fill="hold" nodeType="withEffect">
                                  <p:stCondLst>
                                    <p:cond delay="50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par>
                                <p:cTn id="46" presetID="22" presetClass="entr" presetSubtype="8" fill="hold" nodeType="withEffect">
                                  <p:stCondLst>
                                    <p:cond delay="2000"/>
                                  </p:stCondLst>
                                  <p:childTnLst>
                                    <p:set>
                                      <p:cBhvr>
                                        <p:cTn id="47" dur="1" fill="hold">
                                          <p:stCondLst>
                                            <p:cond delay="0"/>
                                          </p:stCondLst>
                                        </p:cTn>
                                        <p:tgtEl>
                                          <p:spTgt spid="6"/>
                                        </p:tgtEl>
                                        <p:attrNameLst>
                                          <p:attrName>style.visibility</p:attrName>
                                        </p:attrNameLst>
                                      </p:cBhvr>
                                      <p:to>
                                        <p:strVal val="visible"/>
                                      </p:to>
                                    </p:set>
                                    <p:animEffect transition="in" filter="wipe(left)">
                                      <p:cBhvr>
                                        <p:cTn id="48" dur="750"/>
                                        <p:tgtEl>
                                          <p:spTgt spid="6"/>
                                        </p:tgtEl>
                                      </p:cBhvr>
                                    </p:animEffect>
                                  </p:childTnLst>
                                </p:cTn>
                              </p:par>
                              <p:par>
                                <p:cTn id="49" presetID="10" presetClass="entr" presetSubtype="0" fill="hold" nodeType="withEffect">
                                  <p:stCondLst>
                                    <p:cond delay="2500"/>
                                  </p:stCondLst>
                                  <p:childTnLst>
                                    <p:set>
                                      <p:cBhvr>
                                        <p:cTn id="50" dur="1" fill="hold">
                                          <p:stCondLst>
                                            <p:cond delay="0"/>
                                          </p:stCondLst>
                                        </p:cTn>
                                        <p:tgtEl>
                                          <p:spTgt spid="116"/>
                                        </p:tgtEl>
                                        <p:attrNameLst>
                                          <p:attrName>style.visibility</p:attrName>
                                        </p:attrNameLst>
                                      </p:cBhvr>
                                      <p:to>
                                        <p:strVal val="visible"/>
                                      </p:to>
                                    </p:set>
                                    <p:animEffect transition="in" filter="fade">
                                      <p:cBhvr>
                                        <p:cTn id="51" dur="500"/>
                                        <p:tgtEl>
                                          <p:spTgt spid="116"/>
                                        </p:tgtEl>
                                      </p:cBhvr>
                                    </p:animEffect>
                                  </p:childTnLst>
                                </p:cTn>
                              </p:par>
                              <p:par>
                                <p:cTn id="52" presetID="42" presetClass="path" presetSubtype="0" decel="100000" fill="hold" nodeType="withEffect">
                                  <p:stCondLst>
                                    <p:cond delay="2500"/>
                                  </p:stCondLst>
                                  <p:childTnLst>
                                    <p:animMotion origin="layout" path="M 2.8125E-6 3.7037E-7 L 2.8125E-6 0.03542 " pathEditMode="relative" rAng="0" ptsTypes="AA">
                                      <p:cBhvr>
                                        <p:cTn id="53" dur="700" spd="-100000" fill="hold"/>
                                        <p:tgtEl>
                                          <p:spTgt spid="116"/>
                                        </p:tgtEl>
                                        <p:attrNameLst>
                                          <p:attrName>ppt_x</p:attrName>
                                          <p:attrName>ppt_y</p:attrName>
                                        </p:attrNameLst>
                                      </p:cBhvr>
                                      <p:rCtr x="0" y="1771"/>
                                    </p:animMotion>
                                  </p:childTnLst>
                                </p:cTn>
                              </p:par>
                              <p:par>
                                <p:cTn id="54" presetID="10" presetClass="entr" presetSubtype="0" fill="hold" grpId="0" nodeType="withEffect">
                                  <p:stCondLst>
                                    <p:cond delay="2500"/>
                                  </p:stCondLst>
                                  <p:childTnLst>
                                    <p:set>
                                      <p:cBhvr>
                                        <p:cTn id="55" dur="1" fill="hold">
                                          <p:stCondLst>
                                            <p:cond delay="0"/>
                                          </p:stCondLst>
                                        </p:cTn>
                                        <p:tgtEl>
                                          <p:spTgt spid="119"/>
                                        </p:tgtEl>
                                        <p:attrNameLst>
                                          <p:attrName>style.visibility</p:attrName>
                                        </p:attrNameLst>
                                      </p:cBhvr>
                                      <p:to>
                                        <p:strVal val="visible"/>
                                      </p:to>
                                    </p:set>
                                    <p:animEffect transition="in" filter="fade">
                                      <p:cBhvr>
                                        <p:cTn id="56" dur="500"/>
                                        <p:tgtEl>
                                          <p:spTgt spid="119"/>
                                        </p:tgtEl>
                                      </p:cBhvr>
                                    </p:animEffect>
                                  </p:childTnLst>
                                </p:cTn>
                              </p:par>
                              <p:par>
                                <p:cTn id="57" presetID="42" presetClass="path" presetSubtype="0" decel="100000" fill="hold" grpId="1" nodeType="withEffect">
                                  <p:stCondLst>
                                    <p:cond delay="2500"/>
                                  </p:stCondLst>
                                  <p:childTnLst>
                                    <p:animMotion origin="layout" path="M 2.8125E-6 3.7037E-7 L 2.8125E-6 0.03542 " pathEditMode="relative" rAng="0" ptsTypes="AA">
                                      <p:cBhvr>
                                        <p:cTn id="58" dur="700" spd="-100000" fill="hold"/>
                                        <p:tgtEl>
                                          <p:spTgt spid="119"/>
                                        </p:tgtEl>
                                        <p:attrNameLst>
                                          <p:attrName>ppt_x</p:attrName>
                                          <p:attrName>ppt_y</p:attrName>
                                        </p:attrNameLst>
                                      </p:cBhvr>
                                      <p:rCtr x="0" y="1771"/>
                                    </p:animMotion>
                                  </p:childTnLst>
                                </p:cTn>
                              </p:par>
                              <p:par>
                                <p:cTn id="59" presetID="10" presetClass="entr" presetSubtype="0" fill="hold" nodeType="withEffect">
                                  <p:stCondLst>
                                    <p:cond delay="2500"/>
                                  </p:stCondLst>
                                  <p:childTnLst>
                                    <p:set>
                                      <p:cBhvr>
                                        <p:cTn id="60" dur="1" fill="hold">
                                          <p:stCondLst>
                                            <p:cond delay="0"/>
                                          </p:stCondLst>
                                        </p:cTn>
                                        <p:tgtEl>
                                          <p:spTgt spid="115"/>
                                        </p:tgtEl>
                                        <p:attrNameLst>
                                          <p:attrName>style.visibility</p:attrName>
                                        </p:attrNameLst>
                                      </p:cBhvr>
                                      <p:to>
                                        <p:strVal val="visible"/>
                                      </p:to>
                                    </p:set>
                                    <p:animEffect transition="in" filter="fade">
                                      <p:cBhvr>
                                        <p:cTn id="61" dur="500"/>
                                        <p:tgtEl>
                                          <p:spTgt spid="115"/>
                                        </p:tgtEl>
                                      </p:cBhvr>
                                    </p:animEffect>
                                  </p:childTnLst>
                                </p:cTn>
                              </p:par>
                              <p:par>
                                <p:cTn id="62" presetID="42" presetClass="path" presetSubtype="0" decel="100000" fill="hold" nodeType="withEffect">
                                  <p:stCondLst>
                                    <p:cond delay="2500"/>
                                  </p:stCondLst>
                                  <p:childTnLst>
                                    <p:animMotion origin="layout" path="M 2.8125E-6 3.7037E-7 L 2.8125E-6 0.03542 " pathEditMode="relative" rAng="0" ptsTypes="AA">
                                      <p:cBhvr>
                                        <p:cTn id="63" dur="700" spd="-100000" fill="hold"/>
                                        <p:tgtEl>
                                          <p:spTgt spid="115"/>
                                        </p:tgtEl>
                                        <p:attrNameLst>
                                          <p:attrName>ppt_x</p:attrName>
                                          <p:attrName>ppt_y</p:attrName>
                                        </p:attrNameLst>
                                      </p:cBhvr>
                                      <p:rCtr x="0" y="1771"/>
                                    </p:animMotion>
                                  </p:childTnLst>
                                </p:cTn>
                              </p:par>
                              <p:par>
                                <p:cTn id="64" presetID="10" presetClass="entr" presetSubtype="0" fill="hold" grpId="0" nodeType="withEffect">
                                  <p:stCondLst>
                                    <p:cond delay="2500"/>
                                  </p:stCondLst>
                                  <p:childTnLst>
                                    <p:set>
                                      <p:cBhvr>
                                        <p:cTn id="65" dur="1" fill="hold">
                                          <p:stCondLst>
                                            <p:cond delay="0"/>
                                          </p:stCondLst>
                                        </p:cTn>
                                        <p:tgtEl>
                                          <p:spTgt spid="122"/>
                                        </p:tgtEl>
                                        <p:attrNameLst>
                                          <p:attrName>style.visibility</p:attrName>
                                        </p:attrNameLst>
                                      </p:cBhvr>
                                      <p:to>
                                        <p:strVal val="visible"/>
                                      </p:to>
                                    </p:set>
                                    <p:animEffect transition="in" filter="fade">
                                      <p:cBhvr>
                                        <p:cTn id="66" dur="500"/>
                                        <p:tgtEl>
                                          <p:spTgt spid="122"/>
                                        </p:tgtEl>
                                      </p:cBhvr>
                                    </p:animEffect>
                                  </p:childTnLst>
                                </p:cTn>
                              </p:par>
                              <p:par>
                                <p:cTn id="67" presetID="42" presetClass="path" presetSubtype="0" decel="100000" fill="hold" grpId="1" nodeType="withEffect">
                                  <p:stCondLst>
                                    <p:cond delay="2500"/>
                                  </p:stCondLst>
                                  <p:childTnLst>
                                    <p:animMotion origin="layout" path="M 2.8125E-6 3.7037E-7 L 2.8125E-6 0.03542 " pathEditMode="relative" rAng="0" ptsTypes="AA">
                                      <p:cBhvr>
                                        <p:cTn id="68" dur="700" spd="-100000" fill="hold"/>
                                        <p:tgtEl>
                                          <p:spTgt spid="122"/>
                                        </p:tgtEl>
                                        <p:attrNameLst>
                                          <p:attrName>ppt_x</p:attrName>
                                          <p:attrName>ppt_y</p:attrName>
                                        </p:attrNameLst>
                                      </p:cBhvr>
                                      <p:rCtr x="0" y="1771"/>
                                    </p:animMotion>
                                  </p:childTnLst>
                                </p:cTn>
                              </p:par>
                              <p:par>
                                <p:cTn id="69" presetID="10" presetClass="entr" presetSubtype="0" fill="hold" nodeType="withEffect">
                                  <p:stCondLst>
                                    <p:cond delay="2500"/>
                                  </p:stCondLst>
                                  <p:childTnLst>
                                    <p:set>
                                      <p:cBhvr>
                                        <p:cTn id="70" dur="1" fill="hold">
                                          <p:stCondLst>
                                            <p:cond delay="0"/>
                                          </p:stCondLst>
                                        </p:cTn>
                                        <p:tgtEl>
                                          <p:spTgt spid="113"/>
                                        </p:tgtEl>
                                        <p:attrNameLst>
                                          <p:attrName>style.visibility</p:attrName>
                                        </p:attrNameLst>
                                      </p:cBhvr>
                                      <p:to>
                                        <p:strVal val="visible"/>
                                      </p:to>
                                    </p:set>
                                    <p:animEffect transition="in" filter="fade">
                                      <p:cBhvr>
                                        <p:cTn id="71" dur="500"/>
                                        <p:tgtEl>
                                          <p:spTgt spid="113"/>
                                        </p:tgtEl>
                                      </p:cBhvr>
                                    </p:animEffect>
                                  </p:childTnLst>
                                </p:cTn>
                              </p:par>
                              <p:par>
                                <p:cTn id="72" presetID="42" presetClass="path" presetSubtype="0" decel="100000" fill="hold" nodeType="withEffect">
                                  <p:stCondLst>
                                    <p:cond delay="2500"/>
                                  </p:stCondLst>
                                  <p:childTnLst>
                                    <p:animMotion origin="layout" path="M 2.8125E-6 3.7037E-7 L 2.8125E-6 0.03542 " pathEditMode="relative" rAng="0" ptsTypes="AA">
                                      <p:cBhvr>
                                        <p:cTn id="73" dur="700" spd="-100000" fill="hold"/>
                                        <p:tgtEl>
                                          <p:spTgt spid="113"/>
                                        </p:tgtEl>
                                        <p:attrNameLst>
                                          <p:attrName>ppt_x</p:attrName>
                                          <p:attrName>ppt_y</p:attrName>
                                        </p:attrNameLst>
                                      </p:cBhvr>
                                      <p:rCtr x="0" y="1771"/>
                                    </p:animMotion>
                                  </p:childTnLst>
                                </p:cTn>
                              </p:par>
                              <p:par>
                                <p:cTn id="74" presetID="10" presetClass="entr" presetSubtype="0" fill="hold" grpId="0" nodeType="withEffect">
                                  <p:stCondLst>
                                    <p:cond delay="2500"/>
                                  </p:stCondLst>
                                  <p:childTnLst>
                                    <p:set>
                                      <p:cBhvr>
                                        <p:cTn id="75" dur="1" fill="hold">
                                          <p:stCondLst>
                                            <p:cond delay="0"/>
                                          </p:stCondLst>
                                        </p:cTn>
                                        <p:tgtEl>
                                          <p:spTgt spid="120"/>
                                        </p:tgtEl>
                                        <p:attrNameLst>
                                          <p:attrName>style.visibility</p:attrName>
                                        </p:attrNameLst>
                                      </p:cBhvr>
                                      <p:to>
                                        <p:strVal val="visible"/>
                                      </p:to>
                                    </p:set>
                                    <p:animEffect transition="in" filter="fade">
                                      <p:cBhvr>
                                        <p:cTn id="76" dur="500"/>
                                        <p:tgtEl>
                                          <p:spTgt spid="120"/>
                                        </p:tgtEl>
                                      </p:cBhvr>
                                    </p:animEffect>
                                  </p:childTnLst>
                                </p:cTn>
                              </p:par>
                              <p:par>
                                <p:cTn id="77" presetID="42" presetClass="path" presetSubtype="0" decel="100000" fill="hold" grpId="1" nodeType="withEffect">
                                  <p:stCondLst>
                                    <p:cond delay="2500"/>
                                  </p:stCondLst>
                                  <p:childTnLst>
                                    <p:animMotion origin="layout" path="M 2.8125E-6 3.7037E-7 L 2.8125E-6 0.03542 " pathEditMode="relative" rAng="0" ptsTypes="AA">
                                      <p:cBhvr>
                                        <p:cTn id="78" dur="700" spd="-100000" fill="hold"/>
                                        <p:tgtEl>
                                          <p:spTgt spid="120"/>
                                        </p:tgtEl>
                                        <p:attrNameLst>
                                          <p:attrName>ppt_x</p:attrName>
                                          <p:attrName>ppt_y</p:attrName>
                                        </p:attrNameLst>
                                      </p:cBhvr>
                                      <p:rCtr x="0" y="1771"/>
                                    </p:animMotion>
                                  </p:childTnLst>
                                </p:cTn>
                              </p:par>
                              <p:par>
                                <p:cTn id="79" presetID="10" presetClass="entr" presetSubtype="0" fill="hold" nodeType="withEffect">
                                  <p:stCondLst>
                                    <p:cond delay="2500"/>
                                  </p:stCondLst>
                                  <p:childTnLst>
                                    <p:set>
                                      <p:cBhvr>
                                        <p:cTn id="80" dur="1" fill="hold">
                                          <p:stCondLst>
                                            <p:cond delay="0"/>
                                          </p:stCondLst>
                                        </p:cTn>
                                        <p:tgtEl>
                                          <p:spTgt spid="117"/>
                                        </p:tgtEl>
                                        <p:attrNameLst>
                                          <p:attrName>style.visibility</p:attrName>
                                        </p:attrNameLst>
                                      </p:cBhvr>
                                      <p:to>
                                        <p:strVal val="visible"/>
                                      </p:to>
                                    </p:set>
                                    <p:animEffect transition="in" filter="fade">
                                      <p:cBhvr>
                                        <p:cTn id="81" dur="500"/>
                                        <p:tgtEl>
                                          <p:spTgt spid="117"/>
                                        </p:tgtEl>
                                      </p:cBhvr>
                                    </p:animEffect>
                                  </p:childTnLst>
                                </p:cTn>
                              </p:par>
                              <p:par>
                                <p:cTn id="82" presetID="42" presetClass="path" presetSubtype="0" decel="100000" fill="hold" nodeType="withEffect">
                                  <p:stCondLst>
                                    <p:cond delay="2500"/>
                                  </p:stCondLst>
                                  <p:childTnLst>
                                    <p:animMotion origin="layout" path="M 2.8125E-6 3.7037E-7 L 2.8125E-6 0.03542 " pathEditMode="relative" rAng="0" ptsTypes="AA">
                                      <p:cBhvr>
                                        <p:cTn id="83" dur="700" spd="-100000" fill="hold"/>
                                        <p:tgtEl>
                                          <p:spTgt spid="117"/>
                                        </p:tgtEl>
                                        <p:attrNameLst>
                                          <p:attrName>ppt_x</p:attrName>
                                          <p:attrName>ppt_y</p:attrName>
                                        </p:attrNameLst>
                                      </p:cBhvr>
                                      <p:rCtr x="0" y="1771"/>
                                    </p:animMotion>
                                  </p:childTnLst>
                                </p:cTn>
                              </p:par>
                              <p:par>
                                <p:cTn id="84" presetID="10" presetClass="entr" presetSubtype="0" fill="hold" grpId="0" nodeType="withEffect">
                                  <p:stCondLst>
                                    <p:cond delay="2500"/>
                                  </p:stCondLst>
                                  <p:childTnLst>
                                    <p:set>
                                      <p:cBhvr>
                                        <p:cTn id="85" dur="1" fill="hold">
                                          <p:stCondLst>
                                            <p:cond delay="0"/>
                                          </p:stCondLst>
                                        </p:cTn>
                                        <p:tgtEl>
                                          <p:spTgt spid="124"/>
                                        </p:tgtEl>
                                        <p:attrNameLst>
                                          <p:attrName>style.visibility</p:attrName>
                                        </p:attrNameLst>
                                      </p:cBhvr>
                                      <p:to>
                                        <p:strVal val="visible"/>
                                      </p:to>
                                    </p:set>
                                    <p:animEffect transition="in" filter="fade">
                                      <p:cBhvr>
                                        <p:cTn id="86" dur="500"/>
                                        <p:tgtEl>
                                          <p:spTgt spid="124"/>
                                        </p:tgtEl>
                                      </p:cBhvr>
                                    </p:animEffect>
                                  </p:childTnLst>
                                </p:cTn>
                              </p:par>
                              <p:par>
                                <p:cTn id="87" presetID="42" presetClass="path" presetSubtype="0" decel="100000" fill="hold" grpId="1" nodeType="withEffect">
                                  <p:stCondLst>
                                    <p:cond delay="2500"/>
                                  </p:stCondLst>
                                  <p:childTnLst>
                                    <p:animMotion origin="layout" path="M 2.8125E-6 3.7037E-7 L 2.8125E-6 0.03542 " pathEditMode="relative" rAng="0" ptsTypes="AA">
                                      <p:cBhvr>
                                        <p:cTn id="88" dur="700" spd="-100000" fill="hold"/>
                                        <p:tgtEl>
                                          <p:spTgt spid="124"/>
                                        </p:tgtEl>
                                        <p:attrNameLst>
                                          <p:attrName>ppt_x</p:attrName>
                                          <p:attrName>ppt_y</p:attrName>
                                        </p:attrNameLst>
                                      </p:cBhvr>
                                      <p:rCtr x="0" y="1771"/>
                                    </p:animMotion>
                                  </p:childTnLst>
                                </p:cTn>
                              </p:par>
                              <p:par>
                                <p:cTn id="89" presetID="10" presetClass="entr" presetSubtype="0" fill="hold" nodeType="withEffect">
                                  <p:stCondLst>
                                    <p:cond delay="2500"/>
                                  </p:stCondLst>
                                  <p:childTnLst>
                                    <p:set>
                                      <p:cBhvr>
                                        <p:cTn id="90" dur="1" fill="hold">
                                          <p:stCondLst>
                                            <p:cond delay="0"/>
                                          </p:stCondLst>
                                        </p:cTn>
                                        <p:tgtEl>
                                          <p:spTgt spid="127"/>
                                        </p:tgtEl>
                                        <p:attrNameLst>
                                          <p:attrName>style.visibility</p:attrName>
                                        </p:attrNameLst>
                                      </p:cBhvr>
                                      <p:to>
                                        <p:strVal val="visible"/>
                                      </p:to>
                                    </p:set>
                                    <p:animEffect transition="in" filter="fade">
                                      <p:cBhvr>
                                        <p:cTn id="91" dur="500"/>
                                        <p:tgtEl>
                                          <p:spTgt spid="127"/>
                                        </p:tgtEl>
                                      </p:cBhvr>
                                    </p:animEffect>
                                  </p:childTnLst>
                                </p:cTn>
                              </p:par>
                              <p:par>
                                <p:cTn id="92" presetID="42" presetClass="path" presetSubtype="0" decel="100000" fill="hold" nodeType="withEffect">
                                  <p:stCondLst>
                                    <p:cond delay="2500"/>
                                  </p:stCondLst>
                                  <p:childTnLst>
                                    <p:animMotion origin="layout" path="M 2.8125E-6 3.7037E-7 L 2.8125E-6 0.03542 " pathEditMode="relative" rAng="0" ptsTypes="AA">
                                      <p:cBhvr>
                                        <p:cTn id="93" dur="700" spd="-100000" fill="hold"/>
                                        <p:tgtEl>
                                          <p:spTgt spid="127"/>
                                        </p:tgtEl>
                                        <p:attrNameLst>
                                          <p:attrName>ppt_x</p:attrName>
                                          <p:attrName>ppt_y</p:attrName>
                                        </p:attrNameLst>
                                      </p:cBhvr>
                                      <p:rCtr x="0" y="1771"/>
                                    </p:animMotion>
                                  </p:childTnLst>
                                </p:cTn>
                              </p:par>
                              <p:par>
                                <p:cTn id="94" presetID="10" presetClass="entr" presetSubtype="0" fill="hold" grpId="0" nodeType="withEffect">
                                  <p:stCondLst>
                                    <p:cond delay="2500"/>
                                  </p:stCondLst>
                                  <p:childTnLst>
                                    <p:set>
                                      <p:cBhvr>
                                        <p:cTn id="95" dur="1" fill="hold">
                                          <p:stCondLst>
                                            <p:cond delay="0"/>
                                          </p:stCondLst>
                                        </p:cTn>
                                        <p:tgtEl>
                                          <p:spTgt spid="126"/>
                                        </p:tgtEl>
                                        <p:attrNameLst>
                                          <p:attrName>style.visibility</p:attrName>
                                        </p:attrNameLst>
                                      </p:cBhvr>
                                      <p:to>
                                        <p:strVal val="visible"/>
                                      </p:to>
                                    </p:set>
                                    <p:animEffect transition="in" filter="fade">
                                      <p:cBhvr>
                                        <p:cTn id="96" dur="500"/>
                                        <p:tgtEl>
                                          <p:spTgt spid="126"/>
                                        </p:tgtEl>
                                      </p:cBhvr>
                                    </p:animEffect>
                                  </p:childTnLst>
                                </p:cTn>
                              </p:par>
                              <p:par>
                                <p:cTn id="97" presetID="42" presetClass="path" presetSubtype="0" decel="100000" fill="hold" grpId="1" nodeType="withEffect">
                                  <p:stCondLst>
                                    <p:cond delay="2500"/>
                                  </p:stCondLst>
                                  <p:childTnLst>
                                    <p:animMotion origin="layout" path="M 2.8125E-6 3.7037E-7 L 2.8125E-6 0.03542 " pathEditMode="relative" rAng="0" ptsTypes="AA">
                                      <p:cBhvr>
                                        <p:cTn id="98" dur="700" spd="-100000" fill="hold"/>
                                        <p:tgtEl>
                                          <p:spTgt spid="126"/>
                                        </p:tgtEl>
                                        <p:attrNameLst>
                                          <p:attrName>ppt_x</p:attrName>
                                          <p:attrName>ppt_y</p:attrName>
                                        </p:attrNameLst>
                                      </p:cBhvr>
                                      <p:rCtr x="0" y="1771"/>
                                    </p:animMotion>
                                  </p:childTnLst>
                                </p:cTn>
                              </p:par>
                              <p:par>
                                <p:cTn id="99" presetID="10" presetClass="entr" presetSubtype="0" fill="hold" nodeType="withEffect">
                                  <p:stCondLst>
                                    <p:cond delay="2500"/>
                                  </p:stCondLst>
                                  <p:childTnLst>
                                    <p:set>
                                      <p:cBhvr>
                                        <p:cTn id="100" dur="1" fill="hold">
                                          <p:stCondLst>
                                            <p:cond delay="0"/>
                                          </p:stCondLst>
                                        </p:cTn>
                                        <p:tgtEl>
                                          <p:spTgt spid="118"/>
                                        </p:tgtEl>
                                        <p:attrNameLst>
                                          <p:attrName>style.visibility</p:attrName>
                                        </p:attrNameLst>
                                      </p:cBhvr>
                                      <p:to>
                                        <p:strVal val="visible"/>
                                      </p:to>
                                    </p:set>
                                    <p:animEffect transition="in" filter="fade">
                                      <p:cBhvr>
                                        <p:cTn id="101" dur="500"/>
                                        <p:tgtEl>
                                          <p:spTgt spid="118"/>
                                        </p:tgtEl>
                                      </p:cBhvr>
                                    </p:animEffect>
                                  </p:childTnLst>
                                </p:cTn>
                              </p:par>
                              <p:par>
                                <p:cTn id="102" presetID="42" presetClass="path" presetSubtype="0" decel="100000" fill="hold" nodeType="withEffect">
                                  <p:stCondLst>
                                    <p:cond delay="2500"/>
                                  </p:stCondLst>
                                  <p:childTnLst>
                                    <p:animMotion origin="layout" path="M 2.8125E-6 3.7037E-7 L 2.8125E-6 0.03542 " pathEditMode="relative" rAng="0" ptsTypes="AA">
                                      <p:cBhvr>
                                        <p:cTn id="103" dur="700" spd="-100000" fill="hold"/>
                                        <p:tgtEl>
                                          <p:spTgt spid="118"/>
                                        </p:tgtEl>
                                        <p:attrNameLst>
                                          <p:attrName>ppt_x</p:attrName>
                                          <p:attrName>ppt_y</p:attrName>
                                        </p:attrNameLst>
                                      </p:cBhvr>
                                      <p:rCtr x="0" y="1771"/>
                                    </p:animMotion>
                                  </p:childTnLst>
                                </p:cTn>
                              </p:par>
                              <p:par>
                                <p:cTn id="104" presetID="10" presetClass="entr" presetSubtype="0" fill="hold" grpId="0" nodeType="withEffect">
                                  <p:stCondLst>
                                    <p:cond delay="2500"/>
                                  </p:stCondLst>
                                  <p:childTnLst>
                                    <p:set>
                                      <p:cBhvr>
                                        <p:cTn id="105" dur="1" fill="hold">
                                          <p:stCondLst>
                                            <p:cond delay="0"/>
                                          </p:stCondLst>
                                        </p:cTn>
                                        <p:tgtEl>
                                          <p:spTgt spid="125"/>
                                        </p:tgtEl>
                                        <p:attrNameLst>
                                          <p:attrName>style.visibility</p:attrName>
                                        </p:attrNameLst>
                                      </p:cBhvr>
                                      <p:to>
                                        <p:strVal val="visible"/>
                                      </p:to>
                                    </p:set>
                                    <p:animEffect transition="in" filter="fade">
                                      <p:cBhvr>
                                        <p:cTn id="106" dur="500"/>
                                        <p:tgtEl>
                                          <p:spTgt spid="125"/>
                                        </p:tgtEl>
                                      </p:cBhvr>
                                    </p:animEffect>
                                  </p:childTnLst>
                                </p:cTn>
                              </p:par>
                              <p:par>
                                <p:cTn id="107" presetID="42" presetClass="path" presetSubtype="0" decel="100000" fill="hold" grpId="1" nodeType="withEffect">
                                  <p:stCondLst>
                                    <p:cond delay="2500"/>
                                  </p:stCondLst>
                                  <p:childTnLst>
                                    <p:animMotion origin="layout" path="M 2.8125E-6 3.7037E-7 L 2.8125E-6 0.03542 " pathEditMode="relative" rAng="0" ptsTypes="AA">
                                      <p:cBhvr>
                                        <p:cTn id="108" dur="700" spd="-100000" fill="hold"/>
                                        <p:tgtEl>
                                          <p:spTgt spid="125"/>
                                        </p:tgtEl>
                                        <p:attrNameLst>
                                          <p:attrName>ppt_x</p:attrName>
                                          <p:attrName>ppt_y</p:attrName>
                                        </p:attrNameLst>
                                      </p:cBhvr>
                                      <p:rCtr x="0" y="1771"/>
                                    </p:animMotion>
                                  </p:childTnLst>
                                </p:cTn>
                              </p:par>
                              <p:par>
                                <p:cTn id="109" presetID="10" presetClass="entr" presetSubtype="0" fill="hold" nodeType="withEffect">
                                  <p:stCondLst>
                                    <p:cond delay="2500"/>
                                  </p:stCondLst>
                                  <p:childTnLst>
                                    <p:set>
                                      <p:cBhvr>
                                        <p:cTn id="110" dur="1" fill="hold">
                                          <p:stCondLst>
                                            <p:cond delay="0"/>
                                          </p:stCondLst>
                                        </p:cTn>
                                        <p:tgtEl>
                                          <p:spTgt spid="114"/>
                                        </p:tgtEl>
                                        <p:attrNameLst>
                                          <p:attrName>style.visibility</p:attrName>
                                        </p:attrNameLst>
                                      </p:cBhvr>
                                      <p:to>
                                        <p:strVal val="visible"/>
                                      </p:to>
                                    </p:set>
                                    <p:animEffect transition="in" filter="fade">
                                      <p:cBhvr>
                                        <p:cTn id="111" dur="500"/>
                                        <p:tgtEl>
                                          <p:spTgt spid="114"/>
                                        </p:tgtEl>
                                      </p:cBhvr>
                                    </p:animEffect>
                                  </p:childTnLst>
                                </p:cTn>
                              </p:par>
                              <p:par>
                                <p:cTn id="112" presetID="42" presetClass="path" presetSubtype="0" decel="100000" fill="hold" nodeType="withEffect">
                                  <p:stCondLst>
                                    <p:cond delay="2500"/>
                                  </p:stCondLst>
                                  <p:childTnLst>
                                    <p:animMotion origin="layout" path="M 2.8125E-6 3.7037E-7 L 2.8125E-6 0.03542 " pathEditMode="relative" rAng="0" ptsTypes="AA">
                                      <p:cBhvr>
                                        <p:cTn id="113" dur="700" spd="-100000" fill="hold"/>
                                        <p:tgtEl>
                                          <p:spTgt spid="114"/>
                                        </p:tgtEl>
                                        <p:attrNameLst>
                                          <p:attrName>ppt_x</p:attrName>
                                          <p:attrName>ppt_y</p:attrName>
                                        </p:attrNameLst>
                                      </p:cBhvr>
                                      <p:rCtr x="0" y="1771"/>
                                    </p:animMotion>
                                  </p:childTnLst>
                                </p:cTn>
                              </p:par>
                              <p:par>
                                <p:cTn id="114" presetID="10" presetClass="entr" presetSubtype="0" fill="hold" grpId="0" nodeType="withEffect">
                                  <p:stCondLst>
                                    <p:cond delay="2500"/>
                                  </p:stCondLst>
                                  <p:childTnLst>
                                    <p:set>
                                      <p:cBhvr>
                                        <p:cTn id="115" dur="1" fill="hold">
                                          <p:stCondLst>
                                            <p:cond delay="0"/>
                                          </p:stCondLst>
                                        </p:cTn>
                                        <p:tgtEl>
                                          <p:spTgt spid="121"/>
                                        </p:tgtEl>
                                        <p:attrNameLst>
                                          <p:attrName>style.visibility</p:attrName>
                                        </p:attrNameLst>
                                      </p:cBhvr>
                                      <p:to>
                                        <p:strVal val="visible"/>
                                      </p:to>
                                    </p:set>
                                    <p:animEffect transition="in" filter="fade">
                                      <p:cBhvr>
                                        <p:cTn id="116" dur="500"/>
                                        <p:tgtEl>
                                          <p:spTgt spid="121"/>
                                        </p:tgtEl>
                                      </p:cBhvr>
                                    </p:animEffect>
                                  </p:childTnLst>
                                </p:cTn>
                              </p:par>
                              <p:par>
                                <p:cTn id="117" presetID="42" presetClass="path" presetSubtype="0" decel="100000" fill="hold" grpId="1" nodeType="withEffect">
                                  <p:stCondLst>
                                    <p:cond delay="2500"/>
                                  </p:stCondLst>
                                  <p:childTnLst>
                                    <p:animMotion origin="layout" path="M 2.8125E-6 3.7037E-7 L 2.8125E-6 0.03542 " pathEditMode="relative" rAng="0" ptsTypes="AA">
                                      <p:cBhvr>
                                        <p:cTn id="118" dur="700" spd="-100000" fill="hold"/>
                                        <p:tgtEl>
                                          <p:spTgt spid="121"/>
                                        </p:tgtEl>
                                        <p:attrNameLst>
                                          <p:attrName>ppt_x</p:attrName>
                                          <p:attrName>ppt_y</p:attrName>
                                        </p:attrNameLst>
                                      </p:cBhvr>
                                      <p:rCtr x="0" y="1771"/>
                                    </p:animMotion>
                                  </p:childTnLst>
                                </p:cTn>
                              </p:par>
                              <p:par>
                                <p:cTn id="119" presetID="10" presetClass="entr" presetSubtype="0" fill="hold" nodeType="withEffect">
                                  <p:stCondLst>
                                    <p:cond delay="2500"/>
                                  </p:stCondLst>
                                  <p:childTnLst>
                                    <p:set>
                                      <p:cBhvr>
                                        <p:cTn id="120" dur="1" fill="hold">
                                          <p:stCondLst>
                                            <p:cond delay="0"/>
                                          </p:stCondLst>
                                        </p:cTn>
                                        <p:tgtEl>
                                          <p:spTgt spid="128"/>
                                        </p:tgtEl>
                                        <p:attrNameLst>
                                          <p:attrName>style.visibility</p:attrName>
                                        </p:attrNameLst>
                                      </p:cBhvr>
                                      <p:to>
                                        <p:strVal val="visible"/>
                                      </p:to>
                                    </p:set>
                                    <p:animEffect transition="in" filter="fade">
                                      <p:cBhvr>
                                        <p:cTn id="121" dur="500"/>
                                        <p:tgtEl>
                                          <p:spTgt spid="128"/>
                                        </p:tgtEl>
                                      </p:cBhvr>
                                    </p:animEffect>
                                  </p:childTnLst>
                                </p:cTn>
                              </p:par>
                              <p:par>
                                <p:cTn id="122" presetID="42" presetClass="path" presetSubtype="0" decel="100000" fill="hold" nodeType="withEffect">
                                  <p:stCondLst>
                                    <p:cond delay="2500"/>
                                  </p:stCondLst>
                                  <p:childTnLst>
                                    <p:animMotion origin="layout" path="M 2.8125E-6 3.7037E-7 L 2.8125E-6 0.03542 " pathEditMode="relative" rAng="0" ptsTypes="AA">
                                      <p:cBhvr>
                                        <p:cTn id="123" dur="700" spd="-100000" fill="hold"/>
                                        <p:tgtEl>
                                          <p:spTgt spid="128"/>
                                        </p:tgtEl>
                                        <p:attrNameLst>
                                          <p:attrName>ppt_x</p:attrName>
                                          <p:attrName>ppt_y</p:attrName>
                                        </p:attrNameLst>
                                      </p:cBhvr>
                                      <p:rCtr x="0" y="1771"/>
                                    </p:animMotion>
                                  </p:childTnLst>
                                </p:cTn>
                              </p:par>
                              <p:par>
                                <p:cTn id="124" presetID="10" presetClass="entr" presetSubtype="0" fill="hold" grpId="0" nodeType="withEffect">
                                  <p:stCondLst>
                                    <p:cond delay="2500"/>
                                  </p:stCondLst>
                                  <p:childTnLst>
                                    <p:set>
                                      <p:cBhvr>
                                        <p:cTn id="125" dur="1" fill="hold">
                                          <p:stCondLst>
                                            <p:cond delay="0"/>
                                          </p:stCondLst>
                                        </p:cTn>
                                        <p:tgtEl>
                                          <p:spTgt spid="123"/>
                                        </p:tgtEl>
                                        <p:attrNameLst>
                                          <p:attrName>style.visibility</p:attrName>
                                        </p:attrNameLst>
                                      </p:cBhvr>
                                      <p:to>
                                        <p:strVal val="visible"/>
                                      </p:to>
                                    </p:set>
                                    <p:animEffect transition="in" filter="fade">
                                      <p:cBhvr>
                                        <p:cTn id="126" dur="500"/>
                                        <p:tgtEl>
                                          <p:spTgt spid="123"/>
                                        </p:tgtEl>
                                      </p:cBhvr>
                                    </p:animEffect>
                                  </p:childTnLst>
                                </p:cTn>
                              </p:par>
                              <p:par>
                                <p:cTn id="127" presetID="42" presetClass="path" presetSubtype="0" decel="100000" fill="hold" grpId="1" nodeType="withEffect">
                                  <p:stCondLst>
                                    <p:cond delay="2500"/>
                                  </p:stCondLst>
                                  <p:childTnLst>
                                    <p:animMotion origin="layout" path="M 2.8125E-6 3.7037E-7 L 2.8125E-6 0.03542 " pathEditMode="relative" rAng="0" ptsTypes="AA">
                                      <p:cBhvr>
                                        <p:cTn id="128" dur="700" spd="-100000" fill="hold"/>
                                        <p:tgtEl>
                                          <p:spTgt spid="123"/>
                                        </p:tgtEl>
                                        <p:attrNameLst>
                                          <p:attrName>ppt_x</p:attrName>
                                          <p:attrName>ppt_y</p:attrName>
                                        </p:attrNameLst>
                                      </p:cBhvr>
                                      <p:rCtr x="0" y="1771"/>
                                    </p:animMotion>
                                  </p:childTnLst>
                                </p:cTn>
                              </p:par>
                              <p:par>
                                <p:cTn id="129" presetID="10" presetClass="entr" presetSubtype="0" fill="hold" grpId="0" nodeType="withEffect">
                                  <p:stCondLst>
                                    <p:cond delay="750"/>
                                  </p:stCondLst>
                                  <p:childTnLst>
                                    <p:set>
                                      <p:cBhvr>
                                        <p:cTn id="130" dur="1" fill="hold">
                                          <p:stCondLst>
                                            <p:cond delay="0"/>
                                          </p:stCondLst>
                                        </p:cTn>
                                        <p:tgtEl>
                                          <p:spTgt spid="220"/>
                                        </p:tgtEl>
                                        <p:attrNameLst>
                                          <p:attrName>style.visibility</p:attrName>
                                        </p:attrNameLst>
                                      </p:cBhvr>
                                      <p:to>
                                        <p:strVal val="visible"/>
                                      </p:to>
                                    </p:set>
                                    <p:animEffect transition="in" filter="fade">
                                      <p:cBhvr>
                                        <p:cTn id="131" dur="500"/>
                                        <p:tgtEl>
                                          <p:spTgt spid="220"/>
                                        </p:tgtEl>
                                      </p:cBhvr>
                                    </p:animEffect>
                                  </p:childTnLst>
                                </p:cTn>
                              </p:par>
                              <p:par>
                                <p:cTn id="132" presetID="42" presetClass="path" presetSubtype="0" decel="100000" fill="hold" grpId="1" nodeType="withEffect">
                                  <p:stCondLst>
                                    <p:cond delay="750"/>
                                  </p:stCondLst>
                                  <p:childTnLst>
                                    <p:animMotion origin="layout" path="M 2.8125E-6 3.7037E-7 L 2.8125E-6 0.03542 " pathEditMode="relative" rAng="0" ptsTypes="AA">
                                      <p:cBhvr>
                                        <p:cTn id="133" dur="700" spd="-100000" fill="hold"/>
                                        <p:tgtEl>
                                          <p:spTgt spid="220"/>
                                        </p:tgtEl>
                                        <p:attrNameLst>
                                          <p:attrName>ppt_x</p:attrName>
                                          <p:attrName>ppt_y</p:attrName>
                                        </p:attrNameLst>
                                      </p:cBhvr>
                                      <p:rCtr x="0" y="1771"/>
                                    </p:animMotion>
                                  </p:childTnLst>
                                </p:cTn>
                              </p:par>
                              <p:par>
                                <p:cTn id="134" presetID="10" presetClass="entr" presetSubtype="0" fill="hold" grpId="0" nodeType="withEffect">
                                  <p:stCondLst>
                                    <p:cond delay="750"/>
                                  </p:stCondLst>
                                  <p:childTnLst>
                                    <p:set>
                                      <p:cBhvr>
                                        <p:cTn id="135" dur="1" fill="hold">
                                          <p:stCondLst>
                                            <p:cond delay="0"/>
                                          </p:stCondLst>
                                        </p:cTn>
                                        <p:tgtEl>
                                          <p:spTgt spid="221"/>
                                        </p:tgtEl>
                                        <p:attrNameLst>
                                          <p:attrName>style.visibility</p:attrName>
                                        </p:attrNameLst>
                                      </p:cBhvr>
                                      <p:to>
                                        <p:strVal val="visible"/>
                                      </p:to>
                                    </p:set>
                                    <p:animEffect transition="in" filter="fade">
                                      <p:cBhvr>
                                        <p:cTn id="136" dur="500"/>
                                        <p:tgtEl>
                                          <p:spTgt spid="221"/>
                                        </p:tgtEl>
                                      </p:cBhvr>
                                    </p:animEffect>
                                  </p:childTnLst>
                                </p:cTn>
                              </p:par>
                              <p:par>
                                <p:cTn id="137" presetID="42" presetClass="path" presetSubtype="0" decel="100000" fill="hold" grpId="1" nodeType="withEffect">
                                  <p:stCondLst>
                                    <p:cond delay="750"/>
                                  </p:stCondLst>
                                  <p:childTnLst>
                                    <p:animMotion origin="layout" path="M 2.8125E-6 3.7037E-7 L 2.8125E-6 0.03542 " pathEditMode="relative" rAng="0" ptsTypes="AA">
                                      <p:cBhvr>
                                        <p:cTn id="138" dur="700" spd="-100000" fill="hold"/>
                                        <p:tgtEl>
                                          <p:spTgt spid="221"/>
                                        </p:tgtEl>
                                        <p:attrNameLst>
                                          <p:attrName>ppt_x</p:attrName>
                                          <p:attrName>ppt_y</p:attrName>
                                        </p:attrNameLst>
                                      </p:cBhvr>
                                      <p:rCtr x="0" y="1771"/>
                                    </p:animMotion>
                                  </p:childTnLst>
                                </p:cTn>
                              </p:par>
                              <p:par>
                                <p:cTn id="139" presetID="22" presetClass="entr" presetSubtype="8" fill="hold" nodeType="withEffect">
                                  <p:stCondLst>
                                    <p:cond delay="1250"/>
                                  </p:stCondLst>
                                  <p:childTnLst>
                                    <p:set>
                                      <p:cBhvr>
                                        <p:cTn id="140" dur="1" fill="hold">
                                          <p:stCondLst>
                                            <p:cond delay="0"/>
                                          </p:stCondLst>
                                        </p:cTn>
                                        <p:tgtEl>
                                          <p:spTgt spid="194"/>
                                        </p:tgtEl>
                                        <p:attrNameLst>
                                          <p:attrName>style.visibility</p:attrName>
                                        </p:attrNameLst>
                                      </p:cBhvr>
                                      <p:to>
                                        <p:strVal val="visible"/>
                                      </p:to>
                                    </p:set>
                                    <p:animEffect transition="in" filter="wipe(left)">
                                      <p:cBhvr>
                                        <p:cTn id="141" dur="500"/>
                                        <p:tgtEl>
                                          <p:spTgt spid="194"/>
                                        </p:tgtEl>
                                      </p:cBhvr>
                                    </p:animEffect>
                                  </p:childTnLst>
                                </p:cTn>
                              </p:par>
                              <p:par>
                                <p:cTn id="142" presetID="22" presetClass="entr" presetSubtype="8" fill="hold" nodeType="withEffect">
                                  <p:stCondLst>
                                    <p:cond delay="1250"/>
                                  </p:stCondLst>
                                  <p:childTnLst>
                                    <p:set>
                                      <p:cBhvr>
                                        <p:cTn id="143" dur="1" fill="hold">
                                          <p:stCondLst>
                                            <p:cond delay="0"/>
                                          </p:stCondLst>
                                        </p:cTn>
                                        <p:tgtEl>
                                          <p:spTgt spid="222"/>
                                        </p:tgtEl>
                                        <p:attrNameLst>
                                          <p:attrName>style.visibility</p:attrName>
                                        </p:attrNameLst>
                                      </p:cBhvr>
                                      <p:to>
                                        <p:strVal val="visible"/>
                                      </p:to>
                                    </p:set>
                                    <p:animEffect transition="in" filter="wipe(left)">
                                      <p:cBhvr>
                                        <p:cTn id="144" dur="500"/>
                                        <p:tgtEl>
                                          <p:spTgt spid="222"/>
                                        </p:tgtEl>
                                      </p:cBhvr>
                                    </p:animEffect>
                                  </p:childTnLst>
                                </p:cTn>
                              </p:par>
                              <p:par>
                                <p:cTn id="145" presetID="10" presetClass="entr" presetSubtype="0" fill="hold" nodeType="withEffect">
                                  <p:stCondLst>
                                    <p:cond delay="1500"/>
                                  </p:stCondLst>
                                  <p:childTnLst>
                                    <p:set>
                                      <p:cBhvr>
                                        <p:cTn id="146" dur="1" fill="hold">
                                          <p:stCondLst>
                                            <p:cond delay="0"/>
                                          </p:stCondLst>
                                        </p:cTn>
                                        <p:tgtEl>
                                          <p:spTgt spid="214"/>
                                        </p:tgtEl>
                                        <p:attrNameLst>
                                          <p:attrName>style.visibility</p:attrName>
                                        </p:attrNameLst>
                                      </p:cBhvr>
                                      <p:to>
                                        <p:strVal val="visible"/>
                                      </p:to>
                                    </p:set>
                                    <p:animEffect transition="in" filter="fade">
                                      <p:cBhvr>
                                        <p:cTn id="147" dur="500"/>
                                        <p:tgtEl>
                                          <p:spTgt spid="214"/>
                                        </p:tgtEl>
                                      </p:cBhvr>
                                    </p:animEffect>
                                  </p:childTnLst>
                                </p:cTn>
                              </p:par>
                              <p:par>
                                <p:cTn id="148" presetID="42" presetClass="path" presetSubtype="0" decel="100000" fill="hold" nodeType="withEffect">
                                  <p:stCondLst>
                                    <p:cond delay="1500"/>
                                  </p:stCondLst>
                                  <p:childTnLst>
                                    <p:animMotion origin="layout" path="M 2.8125E-6 3.7037E-7 L 2.8125E-6 0.03542 " pathEditMode="relative" rAng="0" ptsTypes="AA">
                                      <p:cBhvr>
                                        <p:cTn id="149" dur="700" spd="-100000" fill="hold"/>
                                        <p:tgtEl>
                                          <p:spTgt spid="214"/>
                                        </p:tgtEl>
                                        <p:attrNameLst>
                                          <p:attrName>ppt_x</p:attrName>
                                          <p:attrName>ppt_y</p:attrName>
                                        </p:attrNameLst>
                                      </p:cBhvr>
                                      <p:rCtr x="0" y="1771"/>
                                    </p:animMotion>
                                  </p:childTnLst>
                                </p:cTn>
                              </p:par>
                              <p:par>
                                <p:cTn id="150" presetID="10" presetClass="entr" presetSubtype="0" fill="hold" nodeType="withEffect">
                                  <p:stCondLst>
                                    <p:cond delay="1500"/>
                                  </p:stCondLst>
                                  <p:childTnLst>
                                    <p:set>
                                      <p:cBhvr>
                                        <p:cTn id="151" dur="1" fill="hold">
                                          <p:stCondLst>
                                            <p:cond delay="0"/>
                                          </p:stCondLst>
                                        </p:cTn>
                                        <p:tgtEl>
                                          <p:spTgt spid="242"/>
                                        </p:tgtEl>
                                        <p:attrNameLst>
                                          <p:attrName>style.visibility</p:attrName>
                                        </p:attrNameLst>
                                      </p:cBhvr>
                                      <p:to>
                                        <p:strVal val="visible"/>
                                      </p:to>
                                    </p:set>
                                    <p:animEffect transition="in" filter="fade">
                                      <p:cBhvr>
                                        <p:cTn id="152" dur="500"/>
                                        <p:tgtEl>
                                          <p:spTgt spid="242"/>
                                        </p:tgtEl>
                                      </p:cBhvr>
                                    </p:animEffect>
                                  </p:childTnLst>
                                </p:cTn>
                              </p:par>
                              <p:par>
                                <p:cTn id="153" presetID="42" presetClass="path" presetSubtype="0" decel="100000" fill="hold" nodeType="withEffect">
                                  <p:stCondLst>
                                    <p:cond delay="1500"/>
                                  </p:stCondLst>
                                  <p:childTnLst>
                                    <p:animMotion origin="layout" path="M 2.8125E-6 3.7037E-7 L 2.8125E-6 0.03542 " pathEditMode="relative" rAng="0" ptsTypes="AA">
                                      <p:cBhvr>
                                        <p:cTn id="154" dur="700" spd="-100000" fill="hold"/>
                                        <p:tgtEl>
                                          <p:spTgt spid="242"/>
                                        </p:tgtEl>
                                        <p:attrNameLst>
                                          <p:attrName>ppt_x</p:attrName>
                                          <p:attrName>ppt_y</p:attrName>
                                        </p:attrNameLst>
                                      </p:cBhvr>
                                      <p:rCtr x="0" y="17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6" grpId="0" animBg="1"/>
      <p:bldP spid="26" grpId="1" animBg="1"/>
      <p:bldP spid="25" grpId="0" animBg="1"/>
      <p:bldP spid="25" grpId="1" animBg="1"/>
      <p:bldP spid="13" grpId="0"/>
      <p:bldP spid="13" grpId="1"/>
      <p:bldP spid="19" grpId="0" animBg="1"/>
      <p:bldP spid="19" grpId="1" animBg="1"/>
      <p:bldP spid="28" grpId="0" animBg="1"/>
      <p:bldP spid="28" grpId="1" animBg="1"/>
      <p:bldP spid="27" grpId="0" animBg="1"/>
      <p:bldP spid="27" grpId="1" animBg="1"/>
      <p:bldP spid="119" grpId="0"/>
      <p:bldP spid="119" grpId="1"/>
      <p:bldP spid="122" grpId="0"/>
      <p:bldP spid="122" grpId="1"/>
      <p:bldP spid="120" grpId="0"/>
      <p:bldP spid="120" grpId="1"/>
      <p:bldP spid="124" grpId="0"/>
      <p:bldP spid="124" grpId="1"/>
      <p:bldP spid="126" grpId="0"/>
      <p:bldP spid="126" grpId="1"/>
      <p:bldP spid="125" grpId="0"/>
      <p:bldP spid="125" grpId="1"/>
      <p:bldP spid="121" grpId="0"/>
      <p:bldP spid="121" grpId="1"/>
      <p:bldP spid="123" grpId="0"/>
      <p:bldP spid="123" grpId="1"/>
      <p:bldP spid="220" grpId="0"/>
      <p:bldP spid="220" grpId="1"/>
      <p:bldP spid="221" grpId="0"/>
      <p:bldP spid="221" grpId="1"/>
    </p:bldLst>
  </p:timing>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community">
            <a:extLst>
              <a:ext uri="{FF2B5EF4-FFF2-40B4-BE49-F238E27FC236}">
                <a16:creationId xmlns:a16="http://schemas.microsoft.com/office/drawing/2014/main" id="{CF835CB9-8A4C-4E7F-8308-4F8532F8119D}"/>
              </a:ext>
              <a:ext uri="{C183D7F6-B498-43B3-948B-1728B52AA6E4}">
                <adec:decorative xmlns:adec="http://schemas.microsoft.com/office/drawing/2017/decorative" val="1"/>
              </a:ext>
            </a:extLst>
          </p:cNvPr>
          <p:cNvGrpSpPr/>
          <p:nvPr/>
        </p:nvGrpSpPr>
        <p:grpSpPr>
          <a:xfrm>
            <a:off x="5370867" y="4366761"/>
            <a:ext cx="960348" cy="960343"/>
            <a:chOff x="3519486" y="3905250"/>
            <a:chExt cx="490540" cy="490538"/>
          </a:xfrm>
        </p:grpSpPr>
        <p:sp>
          <p:nvSpPr>
            <p:cNvPr id="40" name="Freeform: Shape 39">
              <a:extLst>
                <a:ext uri="{FF2B5EF4-FFF2-40B4-BE49-F238E27FC236}">
                  <a16:creationId xmlns:a16="http://schemas.microsoft.com/office/drawing/2014/main" id="{D552CCE4-87C4-4500-A66C-0AEE58E00D35}"/>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594320F-7E6F-4944-AC38-93C56FB3AC5E}"/>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342A1D15-1030-458C-BFAC-122BC65AB0F4}"/>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9A414204-7988-442C-8345-2460A9A2093A}"/>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E58E4D-0AD3-4ACD-A954-2885428619C5}"/>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D205C31F-6F16-415F-A228-7E7A1B1A7B20}"/>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9099CD51-2DE3-41E2-9BFE-1945D9848779}"/>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43300770-F395-4DEB-BB98-6842F43B73D2}"/>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speed 1">
            <a:extLst>
              <a:ext uri="{FF2B5EF4-FFF2-40B4-BE49-F238E27FC236}">
                <a16:creationId xmlns:a16="http://schemas.microsoft.com/office/drawing/2014/main" id="{C53CE77B-36AE-45DC-BB72-DCF92737C222}"/>
              </a:ext>
              <a:ext uri="{C183D7F6-B498-43B3-948B-1728B52AA6E4}">
                <adec:decorative xmlns:adec="http://schemas.microsoft.com/office/drawing/2017/decorative" val="1"/>
              </a:ext>
            </a:extLst>
          </p:cNvPr>
          <p:cNvGrpSpPr/>
          <p:nvPr/>
        </p:nvGrpSpPr>
        <p:grpSpPr>
          <a:xfrm>
            <a:off x="5359978" y="3126100"/>
            <a:ext cx="933666" cy="775046"/>
            <a:chOff x="611409" y="3977058"/>
            <a:chExt cx="510119" cy="423457"/>
          </a:xfrm>
        </p:grpSpPr>
        <p:grpSp>
          <p:nvGrpSpPr>
            <p:cNvPr id="49" name="Group 48">
              <a:extLst>
                <a:ext uri="{FF2B5EF4-FFF2-40B4-BE49-F238E27FC236}">
                  <a16:creationId xmlns:a16="http://schemas.microsoft.com/office/drawing/2014/main" id="{FF1B3CEB-A888-4688-B710-8F9479DE6F13}"/>
                </a:ext>
              </a:extLst>
            </p:cNvPr>
            <p:cNvGrpSpPr/>
            <p:nvPr/>
          </p:nvGrpSpPr>
          <p:grpSpPr>
            <a:xfrm rot="20400479">
              <a:off x="611409" y="3977058"/>
              <a:ext cx="510119" cy="423457"/>
              <a:chOff x="7804106" y="6721095"/>
              <a:chExt cx="411163" cy="341312"/>
            </a:xfrm>
          </p:grpSpPr>
          <p:sp>
            <p:nvSpPr>
              <p:cNvPr id="51" name="Freeform 12">
                <a:extLst>
                  <a:ext uri="{FF2B5EF4-FFF2-40B4-BE49-F238E27FC236}">
                    <a16:creationId xmlns:a16="http://schemas.microsoft.com/office/drawing/2014/main" id="{E0C12663-D144-4B46-AFD8-4E9DF0034F45}"/>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13">
                <a:extLst>
                  <a:ext uri="{FF2B5EF4-FFF2-40B4-BE49-F238E27FC236}">
                    <a16:creationId xmlns:a16="http://schemas.microsoft.com/office/drawing/2014/main" id="{A841A8CA-CAF1-455E-91D2-88676AC2E9A4}"/>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14">
                <a:extLst>
                  <a:ext uri="{FF2B5EF4-FFF2-40B4-BE49-F238E27FC236}">
                    <a16:creationId xmlns:a16="http://schemas.microsoft.com/office/drawing/2014/main" id="{D88FC301-E5BE-4479-A7E7-C279C0A6A90A}"/>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15">
                <a:extLst>
                  <a:ext uri="{FF2B5EF4-FFF2-40B4-BE49-F238E27FC236}">
                    <a16:creationId xmlns:a16="http://schemas.microsoft.com/office/drawing/2014/main" id="{5CCB5B83-DCF7-47F2-A689-F3130EC9ED9C}"/>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16">
                <a:extLst>
                  <a:ext uri="{FF2B5EF4-FFF2-40B4-BE49-F238E27FC236}">
                    <a16:creationId xmlns:a16="http://schemas.microsoft.com/office/drawing/2014/main" id="{5557D8F4-6FBA-4A7B-B9E5-8B78B37E7634}"/>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50" name="Freeform 21">
              <a:extLst>
                <a:ext uri="{FF2B5EF4-FFF2-40B4-BE49-F238E27FC236}">
                  <a16:creationId xmlns:a16="http://schemas.microsoft.com/office/drawing/2014/main" id="{90784960-B366-4620-9A1C-4586D222F8F9}"/>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6" name="check 1">
            <a:extLst>
              <a:ext uri="{FF2B5EF4-FFF2-40B4-BE49-F238E27FC236}">
                <a16:creationId xmlns:a16="http://schemas.microsoft.com/office/drawing/2014/main" id="{92EF5EE8-F0C7-4CEC-85FE-FC33EE680273}"/>
              </a:ext>
              <a:ext uri="{C183D7F6-B498-43B3-948B-1728B52AA6E4}">
                <adec:decorative xmlns:adec="http://schemas.microsoft.com/office/drawing/2017/decorative" val="1"/>
              </a:ext>
            </a:extLst>
          </p:cNvPr>
          <p:cNvGrpSpPr>
            <a:grpSpLocks noChangeAspect="1"/>
          </p:cNvGrpSpPr>
          <p:nvPr/>
        </p:nvGrpSpPr>
        <p:grpSpPr bwMode="auto">
          <a:xfrm>
            <a:off x="5384208" y="1572947"/>
            <a:ext cx="933666" cy="930435"/>
            <a:chOff x="4560" y="2506"/>
            <a:chExt cx="289" cy="288"/>
          </a:xfrm>
        </p:grpSpPr>
        <p:sp>
          <p:nvSpPr>
            <p:cNvPr id="57" name="AutoShape 151">
              <a:extLst>
                <a:ext uri="{FF2B5EF4-FFF2-40B4-BE49-F238E27FC236}">
                  <a16:creationId xmlns:a16="http://schemas.microsoft.com/office/drawing/2014/main" id="{DBB4FF18-4140-4F97-8ED5-D093FC930EA3}"/>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Oval 153">
              <a:extLst>
                <a:ext uri="{FF2B5EF4-FFF2-40B4-BE49-F238E27FC236}">
                  <a16:creationId xmlns:a16="http://schemas.microsoft.com/office/drawing/2014/main" id="{7630F8F8-5FDF-42A7-8190-0778DE5EC577}"/>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154">
              <a:extLst>
                <a:ext uri="{FF2B5EF4-FFF2-40B4-BE49-F238E27FC236}">
                  <a16:creationId xmlns:a16="http://schemas.microsoft.com/office/drawing/2014/main" id="{A1A119EE-C548-47E1-A80C-6BB091C534D0}"/>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155">
              <a:extLst>
                <a:ext uri="{FF2B5EF4-FFF2-40B4-BE49-F238E27FC236}">
                  <a16:creationId xmlns:a16="http://schemas.microsoft.com/office/drawing/2014/main" id="{D5F7BBD3-7796-4FF4-814D-EE2E12B90A58}"/>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156">
              <a:extLst>
                <a:ext uri="{FF2B5EF4-FFF2-40B4-BE49-F238E27FC236}">
                  <a16:creationId xmlns:a16="http://schemas.microsoft.com/office/drawing/2014/main" id="{C1246735-7979-42F4-B445-DC89F1AA6A4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157">
              <a:extLst>
                <a:ext uri="{FF2B5EF4-FFF2-40B4-BE49-F238E27FC236}">
                  <a16:creationId xmlns:a16="http://schemas.microsoft.com/office/drawing/2014/main" id="{BDC7657B-A731-4140-8E2B-60EAB4963F4B}"/>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158">
              <a:extLst>
                <a:ext uri="{FF2B5EF4-FFF2-40B4-BE49-F238E27FC236}">
                  <a16:creationId xmlns:a16="http://schemas.microsoft.com/office/drawing/2014/main" id="{BDB2716D-EDAE-4FC7-B0BF-29240BBBA051}"/>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159">
              <a:extLst>
                <a:ext uri="{FF2B5EF4-FFF2-40B4-BE49-F238E27FC236}">
                  <a16:creationId xmlns:a16="http://schemas.microsoft.com/office/drawing/2014/main" id="{E0A4EBB5-F84A-45FD-A10A-2D50834A803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160">
              <a:extLst>
                <a:ext uri="{FF2B5EF4-FFF2-40B4-BE49-F238E27FC236}">
                  <a16:creationId xmlns:a16="http://schemas.microsoft.com/office/drawing/2014/main" id="{EE735E94-FEC6-4CF8-B947-FB7BA84BE4BD}"/>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161">
              <a:extLst>
                <a:ext uri="{FF2B5EF4-FFF2-40B4-BE49-F238E27FC236}">
                  <a16:creationId xmlns:a16="http://schemas.microsoft.com/office/drawing/2014/main" id="{B180104D-CE86-469F-8945-8F538BD36C4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162">
              <a:extLst>
                <a:ext uri="{FF2B5EF4-FFF2-40B4-BE49-F238E27FC236}">
                  <a16:creationId xmlns:a16="http://schemas.microsoft.com/office/drawing/2014/main" id="{079860E6-35D1-4320-B465-8AE1BFE23B5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9" name="Text Placeholder 5">
            <a:extLst>
              <a:ext uri="{FF2B5EF4-FFF2-40B4-BE49-F238E27FC236}">
                <a16:creationId xmlns:a16="http://schemas.microsoft.com/office/drawing/2014/main" id="{8823A8B5-B687-439F-A3C5-E52628A0CD79}"/>
              </a:ext>
              <a:ext uri="{C183D7F6-B498-43B3-948B-1728B52AA6E4}">
                <adec:decorative xmlns:adec="http://schemas.microsoft.com/office/drawing/2017/decorative" val="1"/>
              </a:ext>
            </a:extLst>
          </p:cNvPr>
          <p:cNvSpPr txBox="1">
            <a:spLocks/>
          </p:cNvSpPr>
          <p:nvPr/>
        </p:nvSpPr>
        <p:spPr>
          <a:xfrm>
            <a:off x="6658211" y="3275111"/>
            <a:ext cx="3990166" cy="307777"/>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zh-CN" altLang="en-US" b="1">
                <a:latin typeface="微软雅黑" panose="020B0503020204020204" pitchFamily="34" charset="-122"/>
                <a:ea typeface="微软雅黑" panose="020B0503020204020204" pitchFamily="34" charset="-122"/>
              </a:rPr>
              <a:t>加速软件开发</a:t>
            </a:r>
          </a:p>
        </p:txBody>
      </p:sp>
      <p:sp>
        <p:nvSpPr>
          <p:cNvPr id="110" name="Text Placeholder 5">
            <a:extLst>
              <a:ext uri="{FF2B5EF4-FFF2-40B4-BE49-F238E27FC236}">
                <a16:creationId xmlns:a16="http://schemas.microsoft.com/office/drawing/2014/main" id="{EBF1E3F4-EB17-49AF-B371-CB4DC8319535}"/>
              </a:ext>
              <a:ext uri="{C183D7F6-B498-43B3-948B-1728B52AA6E4}">
                <adec:decorative xmlns:adec="http://schemas.microsoft.com/office/drawing/2017/decorative" val="1"/>
              </a:ext>
            </a:extLst>
          </p:cNvPr>
          <p:cNvSpPr txBox="1">
            <a:spLocks/>
          </p:cNvSpPr>
          <p:nvPr/>
        </p:nvSpPr>
        <p:spPr>
          <a:xfrm>
            <a:off x="6658211" y="1861661"/>
            <a:ext cx="3990166" cy="307777"/>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zh-CN" altLang="en-US" b="1">
                <a:latin typeface="微软雅黑" panose="020B0503020204020204" pitchFamily="34" charset="-122"/>
                <a:ea typeface="微软雅黑" panose="020B0503020204020204" pitchFamily="34" charset="-122"/>
              </a:rPr>
              <a:t>使 </a:t>
            </a:r>
            <a:r>
              <a:rPr lang="en-US" altLang="zh-CN" b="1">
                <a:solidFill>
                  <a:schemeClr val="tx1"/>
                </a:solidFill>
                <a:latin typeface="微软雅黑" panose="020B0503020204020204" pitchFamily="34" charset="-122"/>
                <a:ea typeface="微软雅黑" panose="020B0503020204020204" pitchFamily="34" charset="-122"/>
              </a:rPr>
              <a:t>APIs </a:t>
            </a:r>
            <a:r>
              <a:rPr lang="zh-CN" altLang="en-US" b="1">
                <a:latin typeface="微软雅黑" panose="020B0503020204020204" pitchFamily="34" charset="-122"/>
                <a:ea typeface="微软雅黑" panose="020B0503020204020204" pitchFamily="34" charset="-122"/>
              </a:rPr>
              <a:t>更易于访问</a:t>
            </a:r>
          </a:p>
        </p:txBody>
      </p:sp>
      <p:sp>
        <p:nvSpPr>
          <p:cNvPr id="111" name="Text Placeholder 5">
            <a:extLst>
              <a:ext uri="{FF2B5EF4-FFF2-40B4-BE49-F238E27FC236}">
                <a16:creationId xmlns:a16="http://schemas.microsoft.com/office/drawing/2014/main" id="{474E7410-254E-4188-B8F4-781FE2D46CBD}"/>
              </a:ext>
              <a:ext uri="{C183D7F6-B498-43B3-948B-1728B52AA6E4}">
                <adec:decorative xmlns:adec="http://schemas.microsoft.com/office/drawing/2017/decorative" val="1"/>
              </a:ext>
            </a:extLst>
          </p:cNvPr>
          <p:cNvSpPr txBox="1">
            <a:spLocks/>
          </p:cNvSpPr>
          <p:nvPr/>
        </p:nvSpPr>
        <p:spPr>
          <a:xfrm>
            <a:off x="6658211" y="4742671"/>
            <a:ext cx="4014804"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Segoe UI Semibold" panose="020B0702040204020203" pitchFamily="34" charset="0"/>
              </a:rPr>
              <a:t>拓宽编程人员范围</a:t>
            </a:r>
            <a:endParaRPr kumimoji="0" 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7" name="Title 16">
            <a:extLst>
              <a:ext uri="{C183D7F6-B498-43B3-948B-1728B52AA6E4}">
                <adec:decorative xmlns:adec="http://schemas.microsoft.com/office/drawing/2017/decorative" val="1"/>
              </a:ext>
            </a:extLst>
          </p:cNvPr>
          <p:cNvSpPr>
            <a:spLocks noGrp="1"/>
          </p:cNvSpPr>
          <p:nvPr>
            <p:ph type="title"/>
          </p:nvPr>
        </p:nvSpPr>
        <p:spPr>
          <a:xfrm>
            <a:off x="588263" y="2862298"/>
            <a:ext cx="4644137" cy="492443"/>
          </a:xfrm>
        </p:spPr>
        <p:txBody>
          <a:bodyPr/>
          <a:lstStyle/>
          <a:p>
            <a:r>
              <a:rPr lang="en-US" err="1"/>
              <a:t>OpenAI</a:t>
            </a:r>
            <a:r>
              <a:rPr lang="en-US"/>
              <a:t> </a:t>
            </a:r>
            <a:r>
              <a:rPr lang="en-US" altLang="zh-CN"/>
              <a:t>Codex</a:t>
            </a:r>
            <a:endParaRPr lang="en-US">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E8E189F2-066D-90F9-00A8-6B43C93E36B2}"/>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78413" y="-1821431"/>
            <a:ext cx="844000" cy="58449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97B8AAAA-072D-CA5B-075B-4F02B0BED9FB}"/>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770000" y="-1529184"/>
            <a:ext cx="844000" cy="584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31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nodeType="withEffect">
                                  <p:stCondLst>
                                    <p:cond delay="0"/>
                                  </p:stCondLst>
                                  <p:childTnLst>
                                    <p:animMotion origin="layout" path="M 2.29167E-6 -2.96296E-6 L 2.29167E-6 0.01806 " pathEditMode="relative" rAng="0" ptsTypes="AA">
                                      <p:cBhvr>
                                        <p:cTn id="9" dur="500" spd="-100000" fill="hold"/>
                                        <p:tgtEl>
                                          <p:spTgt spid="39"/>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42" presetClass="path" presetSubtype="0" decel="100000" fill="hold" nodeType="withEffect">
                                  <p:stCondLst>
                                    <p:cond delay="100"/>
                                  </p:stCondLst>
                                  <p:childTnLst>
                                    <p:animMotion origin="layout" path="M -4.58333E-6 1.48148E-6 L -4.58333E-6 0.01805 " pathEditMode="relative" rAng="0" ptsTypes="AA">
                                      <p:cBhvr>
                                        <p:cTn id="14" dur="500" spd="-100000" fill="hold"/>
                                        <p:tgtEl>
                                          <p:spTgt spid="48"/>
                                        </p:tgtEl>
                                        <p:attrNameLst>
                                          <p:attrName>ppt_x</p:attrName>
                                          <p:attrName>ppt_y</p:attrName>
                                        </p:attrNameLst>
                                      </p:cBhvr>
                                      <p:rCtr x="0" y="903"/>
                                    </p:animMotion>
                                  </p:childTnLst>
                                </p:cTn>
                              </p:par>
                              <p:par>
                                <p:cTn id="15" presetID="10" presetClass="entr" presetSubtype="0" fill="hold" nodeType="withEffect">
                                  <p:stCondLst>
                                    <p:cond delay="2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42" presetClass="path" presetSubtype="0" decel="100000" fill="hold" nodeType="withEffect">
                                  <p:stCondLst>
                                    <p:cond delay="200"/>
                                  </p:stCondLst>
                                  <p:childTnLst>
                                    <p:animMotion origin="layout" path="M 2.08333E-6 -2.22222E-6 L 2.08333E-6 0.01806 " pathEditMode="relative" rAng="0" ptsTypes="AA">
                                      <p:cBhvr>
                                        <p:cTn id="19" dur="500" spd="-100000" fill="hold"/>
                                        <p:tgtEl>
                                          <p:spTgt spid="56"/>
                                        </p:tgtEl>
                                        <p:attrNameLst>
                                          <p:attrName>ppt_x</p:attrName>
                                          <p:attrName>ppt_y</p:attrName>
                                        </p:attrNameLst>
                                      </p:cBhvr>
                                      <p:rCtr x="0" y="903"/>
                                    </p:animMotion>
                                  </p:childTnLst>
                                </p:cTn>
                              </p:par>
                              <p:par>
                                <p:cTn id="20" presetID="10" presetClass="entr" presetSubtype="0" fill="hold" grpId="0"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par>
                                <p:cTn id="23" presetID="42" presetClass="path" presetSubtype="0" decel="100000" fill="hold" grpId="1" nodeType="withEffect">
                                  <p:stCondLst>
                                    <p:cond delay="0"/>
                                  </p:stCondLst>
                                  <p:childTnLst>
                                    <p:animMotion origin="layout" path="M 2.91667E-6 1.11111E-6 L 2.91667E-6 0.01805 " pathEditMode="relative" rAng="0" ptsTypes="AA">
                                      <p:cBhvr>
                                        <p:cTn id="24" dur="500" spd="-100000" fill="hold"/>
                                        <p:tgtEl>
                                          <p:spTgt spid="111"/>
                                        </p:tgtEl>
                                        <p:attrNameLst>
                                          <p:attrName>ppt_x</p:attrName>
                                          <p:attrName>ppt_y</p:attrName>
                                        </p:attrNameLst>
                                      </p:cBhvr>
                                      <p:rCtr x="0" y="903"/>
                                    </p:animMotion>
                                  </p:childTnLst>
                                </p:cTn>
                              </p:par>
                              <p:par>
                                <p:cTn id="25" presetID="10" presetClass="entr" presetSubtype="0" fill="hold" grpId="0" nodeType="withEffect">
                                  <p:stCondLst>
                                    <p:cond delay="100"/>
                                  </p:stCondLst>
                                  <p:childTnLst>
                                    <p:set>
                                      <p:cBhvr>
                                        <p:cTn id="26" dur="1" fill="hold">
                                          <p:stCondLst>
                                            <p:cond delay="0"/>
                                          </p:stCondLst>
                                        </p:cTn>
                                        <p:tgtEl>
                                          <p:spTgt spid="109"/>
                                        </p:tgtEl>
                                        <p:attrNameLst>
                                          <p:attrName>style.visibility</p:attrName>
                                        </p:attrNameLst>
                                      </p:cBhvr>
                                      <p:to>
                                        <p:strVal val="visible"/>
                                      </p:to>
                                    </p:set>
                                    <p:animEffect transition="in" filter="fade">
                                      <p:cBhvr>
                                        <p:cTn id="27" dur="500"/>
                                        <p:tgtEl>
                                          <p:spTgt spid="109"/>
                                        </p:tgtEl>
                                      </p:cBhvr>
                                    </p:animEffect>
                                  </p:childTnLst>
                                </p:cTn>
                              </p:par>
                              <p:par>
                                <p:cTn id="28" presetID="42" presetClass="path" presetSubtype="0" decel="100000" fill="hold" grpId="1" nodeType="withEffect">
                                  <p:stCondLst>
                                    <p:cond delay="100"/>
                                  </p:stCondLst>
                                  <p:childTnLst>
                                    <p:animMotion origin="layout" path="M 4.375E-6 0 L 4.375E-6 0.01806 " pathEditMode="relative" rAng="0" ptsTypes="AA">
                                      <p:cBhvr>
                                        <p:cTn id="29" dur="500" spd="-100000" fill="hold"/>
                                        <p:tgtEl>
                                          <p:spTgt spid="109"/>
                                        </p:tgtEl>
                                        <p:attrNameLst>
                                          <p:attrName>ppt_x</p:attrName>
                                          <p:attrName>ppt_y</p:attrName>
                                        </p:attrNameLst>
                                      </p:cBhvr>
                                      <p:rCtr x="0" y="903"/>
                                    </p:animMotion>
                                  </p:childTnLst>
                                </p:cTn>
                              </p:par>
                              <p:par>
                                <p:cTn id="30" presetID="10" presetClass="entr" presetSubtype="0" fill="hold" grpId="0" nodeType="withEffect">
                                  <p:stCondLst>
                                    <p:cond delay="200"/>
                                  </p:stCondLst>
                                  <p:childTnLst>
                                    <p:set>
                                      <p:cBhvr>
                                        <p:cTn id="31" dur="1" fill="hold">
                                          <p:stCondLst>
                                            <p:cond delay="0"/>
                                          </p:stCondLst>
                                        </p:cTn>
                                        <p:tgtEl>
                                          <p:spTgt spid="110"/>
                                        </p:tgtEl>
                                        <p:attrNameLst>
                                          <p:attrName>style.visibility</p:attrName>
                                        </p:attrNameLst>
                                      </p:cBhvr>
                                      <p:to>
                                        <p:strVal val="visible"/>
                                      </p:to>
                                    </p:set>
                                    <p:animEffect transition="in" filter="fade">
                                      <p:cBhvr>
                                        <p:cTn id="32" dur="500"/>
                                        <p:tgtEl>
                                          <p:spTgt spid="110"/>
                                        </p:tgtEl>
                                      </p:cBhvr>
                                    </p:animEffect>
                                  </p:childTnLst>
                                </p:cTn>
                              </p:par>
                              <p:par>
                                <p:cTn id="33" presetID="42" presetClass="path" presetSubtype="0" decel="100000" fill="hold" grpId="1" nodeType="withEffect">
                                  <p:stCondLst>
                                    <p:cond delay="200"/>
                                  </p:stCondLst>
                                  <p:childTnLst>
                                    <p:animMotion origin="layout" path="M 4.375E-6 -1.48148E-6 L 4.375E-6 0.01806 " pathEditMode="relative" rAng="0" ptsTypes="AA">
                                      <p:cBhvr>
                                        <p:cTn id="34" dur="500" spd="-100000" fill="hold"/>
                                        <p:tgtEl>
                                          <p:spTgt spid="110"/>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0" grpId="0"/>
      <p:bldP spid="110" grpId="1"/>
      <p:bldP spid="111" grpId="0"/>
      <p:bldP spid="11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2">
            <a:extLst>
              <a:ext uri="{FF2B5EF4-FFF2-40B4-BE49-F238E27FC236}">
                <a16:creationId xmlns:a16="http://schemas.microsoft.com/office/drawing/2014/main" id="{5E4E161F-8D77-4233-B5FC-BF1A4C21F69B}"/>
              </a:ext>
              <a:ext uri="{C183D7F6-B498-43B3-948B-1728B52AA6E4}">
                <adec:decorative xmlns:adec="http://schemas.microsoft.com/office/drawing/2017/decorative" val="1"/>
              </a:ext>
            </a:extLst>
          </p:cNvPr>
          <p:cNvSpPr txBox="1">
            <a:spLocks/>
          </p:cNvSpPr>
          <p:nvPr/>
        </p:nvSpPr>
        <p:spPr>
          <a:xfrm>
            <a:off x="8452377" y="3722688"/>
            <a:ext cx="7657237" cy="5683249"/>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 name="Title 16">
            <a:extLst>
              <a:ext uri="{FF2B5EF4-FFF2-40B4-BE49-F238E27FC236}">
                <a16:creationId xmlns:a16="http://schemas.microsoft.com/office/drawing/2014/main" id="{45DDBDBA-F081-47F6-87CC-59D428425132}"/>
              </a:ext>
            </a:extLst>
          </p:cNvPr>
          <p:cNvSpPr>
            <a:spLocks noGrp="1"/>
          </p:cNvSpPr>
          <p:nvPr>
            <p:ph type="title"/>
          </p:nvPr>
        </p:nvSpPr>
        <p:spPr>
          <a:xfrm>
            <a:off x="588264" y="2821906"/>
            <a:ext cx="4451096" cy="492443"/>
          </a:xfrm>
        </p:spPr>
        <p:txBody>
          <a:bodyPr/>
          <a:lstStyle/>
          <a:p>
            <a:r>
              <a:rPr lang="en-US" err="1">
                <a:latin typeface="微软雅黑" panose="020B0503020204020204" pitchFamily="34" charset="-122"/>
                <a:ea typeface="微软雅黑" panose="020B0503020204020204" pitchFamily="34" charset="-122"/>
              </a:rPr>
              <a:t>OpenAI</a:t>
            </a:r>
            <a:r>
              <a:rPr lang="en-US">
                <a:latin typeface="微软雅黑" panose="020B0503020204020204" pitchFamily="34" charset="-122"/>
                <a:ea typeface="微软雅黑" panose="020B0503020204020204" pitchFamily="34" charset="-122"/>
              </a:rPr>
              <a:t> </a:t>
            </a:r>
            <a:r>
              <a:rPr lang="en-US" altLang="zh-CN">
                <a:latin typeface="微软雅黑" panose="020B0503020204020204" pitchFamily="34" charset="-122"/>
                <a:ea typeface="微软雅黑" panose="020B0503020204020204" pitchFamily="34" charset="-122"/>
              </a:rPr>
              <a:t>Codex </a:t>
            </a:r>
            <a:r>
              <a:rPr lang="zh-CN" altLang="en-US">
                <a:latin typeface="微软雅黑" panose="020B0503020204020204" pitchFamily="34" charset="-122"/>
                <a:ea typeface="微软雅黑" panose="020B0503020204020204" pitchFamily="34" charset="-122"/>
              </a:rPr>
              <a:t>模型</a:t>
            </a:r>
            <a:endParaRPr lang="en-US">
              <a:latin typeface="微软雅黑" panose="020B0503020204020204" pitchFamily="34" charset="-122"/>
              <a:ea typeface="微软雅黑" panose="020B0503020204020204" pitchFamily="34" charset="-122"/>
            </a:endParaRPr>
          </a:p>
        </p:txBody>
      </p:sp>
      <p:sp>
        <p:nvSpPr>
          <p:cNvPr id="6" name="Text Placeholder 5">
            <a:extLst>
              <a:ext uri="{FF2B5EF4-FFF2-40B4-BE49-F238E27FC236}">
                <a16:creationId xmlns:a16="http://schemas.microsoft.com/office/drawing/2014/main" id="{13C62A3C-8871-123A-BD81-46D14CC69263}"/>
              </a:ext>
            </a:extLst>
          </p:cNvPr>
          <p:cNvSpPr>
            <a:spLocks noGrp="1"/>
          </p:cNvSpPr>
          <p:nvPr>
            <p:ph type="body" sz="quarter" idx="12"/>
          </p:nvPr>
        </p:nvSpPr>
        <p:spPr>
          <a:xfrm>
            <a:off x="5698509" y="717484"/>
            <a:ext cx="5507736" cy="5193729"/>
          </a:xfrm>
        </p:spPr>
        <p:txBody>
          <a:bodyPr/>
          <a:lstStyle/>
          <a:p>
            <a:pPr lvl="0"/>
            <a:r>
              <a:rPr lang="zh-CN" altLang="en-US" sz="2000">
                <a:latin typeface="微软雅黑" panose="020B0503020204020204" pitchFamily="34" charset="-122"/>
                <a:ea typeface="微软雅黑" panose="020B0503020204020204" pitchFamily="34" charset="-122"/>
              </a:rPr>
              <a:t>从基本模型派生，并在 </a:t>
            </a:r>
            <a:r>
              <a:rPr lang="en-US" altLang="zh-CN" sz="2000">
                <a:latin typeface="微软雅黑" panose="020B0503020204020204" pitchFamily="34" charset="-122"/>
                <a:ea typeface="微软雅黑" panose="020B0503020204020204" pitchFamily="34" charset="-122"/>
              </a:rPr>
              <a:t>NL </a:t>
            </a:r>
            <a:r>
              <a:rPr lang="zh-CN" altLang="en-US" sz="2000">
                <a:latin typeface="微软雅黑" panose="020B0503020204020204" pitchFamily="34" charset="-122"/>
                <a:ea typeface="微软雅黑" panose="020B0503020204020204" pitchFamily="34" charset="-122"/>
              </a:rPr>
              <a:t>和代码上进行训练</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数十亿行代码</a:t>
            </a:r>
            <a:r>
              <a:rPr lang="en-US" altLang="zh-CN" sz="2000">
                <a:latin typeface="微软雅黑" panose="020B0503020204020204" pitchFamily="34" charset="-122"/>
                <a:ea typeface="微软雅黑" panose="020B0503020204020204" pitchFamily="34" charset="-122"/>
              </a:rPr>
              <a:t>)</a:t>
            </a:r>
          </a:p>
          <a:p>
            <a:pPr lvl="0"/>
            <a:r>
              <a:rPr lang="zh-CN" altLang="en-US" sz="1600">
                <a:latin typeface="微软雅黑" panose="020B0503020204020204" pitchFamily="34" charset="-122"/>
                <a:ea typeface="微软雅黑" panose="020B0503020204020204" pitchFamily="34" charset="-122"/>
              </a:rPr>
              <a:t>支持多种编程语言</a:t>
            </a:r>
            <a:endParaRPr lang="en-US" altLang="zh-CN" sz="1600">
              <a:latin typeface="微软雅黑" panose="020B0503020204020204" pitchFamily="34" charset="-122"/>
              <a:ea typeface="微软雅黑" panose="020B0503020204020204" pitchFamily="34" charset="-122"/>
            </a:endParaRPr>
          </a:p>
          <a:p>
            <a:pPr lvl="1"/>
            <a:r>
              <a:rPr lang="en-US" altLang="zh-CN" sz="1200">
                <a:latin typeface="微软雅黑" panose="020B0503020204020204" pitchFamily="34" charset="-122"/>
                <a:ea typeface="微软雅黑" panose="020B0503020204020204" pitchFamily="34" charset="-122"/>
              </a:rPr>
              <a:t>Python, C#, SQL, Java, JavaScript, TypeScript, Go, Perl, PHP, Ruby, Swift, Shell (bash)</a:t>
            </a:r>
          </a:p>
          <a:p>
            <a:pPr lvl="1"/>
            <a:endParaRPr lang="en-US" sz="1600">
              <a:latin typeface="微软雅黑" panose="020B0503020204020204" pitchFamily="34" charset="-122"/>
              <a:ea typeface="微软雅黑" panose="020B0503020204020204" pitchFamily="34" charset="-122"/>
            </a:endParaRPr>
          </a:p>
          <a:p>
            <a:pPr lvl="1"/>
            <a:r>
              <a:rPr lang="zh-CN" altLang="en-US" sz="1600" b="0" i="0">
                <a:solidFill>
                  <a:srgbClr val="50E6FF"/>
                </a:solidFill>
                <a:effectLst/>
                <a:latin typeface="Segoe UI" panose="020B0502040204020203" pitchFamily="34" charset="0"/>
              </a:rPr>
              <a:t>多种任务</a:t>
            </a:r>
            <a:endParaRPr lang="en-US" sz="1600">
              <a:latin typeface="微软雅黑" panose="020B0503020204020204" pitchFamily="34" charset="-122"/>
              <a:ea typeface="微软雅黑" panose="020B0503020204020204" pitchFamily="34" charset="-122"/>
            </a:endParaRPr>
          </a:p>
          <a:p>
            <a:pPr lvl="1"/>
            <a:r>
              <a:rPr lang="zh-CN" altLang="en-US" sz="1200">
                <a:latin typeface="微软雅黑" panose="020B0503020204020204" pitchFamily="34" charset="-122"/>
                <a:ea typeface="微软雅黑" panose="020B0503020204020204" pitchFamily="34" charset="-122"/>
              </a:rPr>
              <a:t>注释</a:t>
            </a:r>
            <a:r>
              <a:rPr lang="en-US" sz="1200">
                <a:latin typeface="微软雅黑" panose="020B0503020204020204" pitchFamily="34" charset="-122"/>
                <a:ea typeface="微软雅黑" panose="020B0503020204020204" pitchFamily="34" charset="-122"/>
              </a:rPr>
              <a:t> </a:t>
            </a:r>
            <a:r>
              <a:rPr lang="en-US" sz="1200">
                <a:latin typeface="微软雅黑" panose="020B0503020204020204" pitchFamily="34" charset="-122"/>
                <a:ea typeface="微软雅黑" panose="020B0503020204020204" pitchFamily="34" charset="-122"/>
                <a:sym typeface="Wingdings" panose="05000000000000000000" pitchFamily="2" charset="2"/>
              </a:rPr>
              <a:t> </a:t>
            </a:r>
            <a:r>
              <a:rPr lang="zh-CN" altLang="en-US" sz="1200">
                <a:latin typeface="微软雅黑" panose="020B0503020204020204" pitchFamily="34" charset="-122"/>
                <a:ea typeface="微软雅黑" panose="020B0503020204020204" pitchFamily="34" charset="-122"/>
                <a:sym typeface="Wingdings" panose="05000000000000000000" pitchFamily="2" charset="2"/>
              </a:rPr>
              <a:t>代码</a:t>
            </a:r>
            <a:endParaRPr lang="en-US" sz="1200">
              <a:latin typeface="微软雅黑" panose="020B0503020204020204" pitchFamily="34" charset="-122"/>
              <a:ea typeface="微软雅黑" panose="020B0503020204020204" pitchFamily="34" charset="-122"/>
              <a:sym typeface="Wingdings" panose="05000000000000000000" pitchFamily="2" charset="2"/>
            </a:endParaRPr>
          </a:p>
          <a:p>
            <a:pPr lvl="1"/>
            <a:r>
              <a:rPr lang="zh-CN" altLang="en-US" sz="1200">
                <a:latin typeface="微软雅黑" panose="020B0503020204020204" pitchFamily="34" charset="-122"/>
                <a:ea typeface="微软雅黑" panose="020B0503020204020204" pitchFamily="34" charset="-122"/>
                <a:sym typeface="Wingdings" panose="05000000000000000000" pitchFamily="2" charset="2"/>
              </a:rPr>
              <a:t>自动完成函数或下一行</a:t>
            </a:r>
            <a:r>
              <a:rPr lang="en-US" altLang="zh-CN" sz="1200">
                <a:latin typeface="微软雅黑" panose="020B0503020204020204" pitchFamily="34" charset="-122"/>
                <a:ea typeface="微软雅黑" panose="020B0503020204020204" pitchFamily="34" charset="-122"/>
                <a:sym typeface="Wingdings" panose="05000000000000000000" pitchFamily="2" charset="2"/>
              </a:rPr>
              <a:t>(</a:t>
            </a:r>
            <a:r>
              <a:rPr lang="zh-CN" altLang="en-US" sz="1200">
                <a:latin typeface="微软雅黑" panose="020B0503020204020204" pitchFamily="34" charset="-122"/>
                <a:ea typeface="微软雅黑" panose="020B0503020204020204" pitchFamily="34" charset="-122"/>
                <a:sym typeface="Wingdings" panose="05000000000000000000" pitchFamily="2" charset="2"/>
              </a:rPr>
              <a:t>领会上下文</a:t>
            </a:r>
            <a:r>
              <a:rPr lang="en-US" altLang="zh-CN" sz="1200">
                <a:latin typeface="微软雅黑" panose="020B0503020204020204" pitchFamily="34" charset="-122"/>
                <a:ea typeface="微软雅黑" panose="020B0503020204020204" pitchFamily="34" charset="-122"/>
                <a:sym typeface="Wingdings" panose="05000000000000000000" pitchFamily="2" charset="2"/>
              </a:rPr>
              <a:t>)</a:t>
            </a:r>
          </a:p>
          <a:p>
            <a:pPr lvl="1"/>
            <a:r>
              <a:rPr lang="zh-CN" altLang="en-US" sz="1200">
                <a:latin typeface="微软雅黑" panose="020B0503020204020204" pitchFamily="34" charset="-122"/>
                <a:ea typeface="微软雅黑" panose="020B0503020204020204" pitchFamily="34" charset="-122"/>
                <a:sym typeface="Wingdings" panose="05000000000000000000" pitchFamily="2" charset="2"/>
              </a:rPr>
              <a:t>知识搜索</a:t>
            </a:r>
            <a:r>
              <a:rPr lang="en-US" altLang="zh-CN" sz="1200">
                <a:latin typeface="微软雅黑" panose="020B0503020204020204" pitchFamily="34" charset="-122"/>
                <a:ea typeface="微软雅黑" panose="020B0503020204020204" pitchFamily="34" charset="-122"/>
                <a:sym typeface="Wingdings" panose="05000000000000000000" pitchFamily="2" charset="2"/>
              </a:rPr>
              <a:t>(API </a:t>
            </a:r>
            <a:r>
              <a:rPr lang="zh-CN" altLang="en-US" sz="1200">
                <a:latin typeface="微软雅黑" panose="020B0503020204020204" pitchFamily="34" charset="-122"/>
                <a:ea typeface="微软雅黑" panose="020B0503020204020204" pitchFamily="34" charset="-122"/>
                <a:sym typeface="Wingdings" panose="05000000000000000000" pitchFamily="2" charset="2"/>
              </a:rPr>
              <a:t>或库调用</a:t>
            </a:r>
            <a:r>
              <a:rPr lang="en-US" altLang="zh-CN" sz="1200">
                <a:latin typeface="微软雅黑" panose="020B0503020204020204" pitchFamily="34" charset="-122"/>
                <a:ea typeface="微软雅黑" panose="020B0503020204020204" pitchFamily="34" charset="-122"/>
                <a:sym typeface="Wingdings" panose="05000000000000000000" pitchFamily="2" charset="2"/>
              </a:rPr>
              <a:t>)</a:t>
            </a:r>
          </a:p>
          <a:p>
            <a:pPr lvl="1"/>
            <a:r>
              <a:rPr lang="zh-CN" altLang="en-US" sz="1200">
                <a:latin typeface="微软雅黑" panose="020B0503020204020204" pitchFamily="34" charset="-122"/>
                <a:ea typeface="微软雅黑" panose="020B0503020204020204" pitchFamily="34" charset="-122"/>
                <a:sym typeface="Wingdings" panose="05000000000000000000" pitchFamily="2" charset="2"/>
              </a:rPr>
              <a:t>给代码做注释</a:t>
            </a:r>
            <a:endParaRPr lang="en-US" altLang="zh-CN" sz="1200">
              <a:latin typeface="微软雅黑" panose="020B0503020204020204" pitchFamily="34" charset="-122"/>
              <a:ea typeface="微软雅黑" panose="020B0503020204020204" pitchFamily="34" charset="-122"/>
              <a:sym typeface="Wingdings" panose="05000000000000000000" pitchFamily="2" charset="2"/>
            </a:endParaRPr>
          </a:p>
          <a:p>
            <a:pPr lvl="1"/>
            <a:r>
              <a:rPr lang="zh-CN" altLang="en-US" sz="1200">
                <a:latin typeface="微软雅黑" panose="020B0503020204020204" pitchFamily="34" charset="-122"/>
                <a:ea typeface="微软雅黑" panose="020B0503020204020204" pitchFamily="34" charset="-122"/>
                <a:sym typeface="Wingdings" panose="05000000000000000000" pitchFamily="2" charset="2"/>
              </a:rPr>
              <a:t>代码重构</a:t>
            </a:r>
            <a:endParaRPr lang="en-US" altLang="zh-CN" sz="1200">
              <a:latin typeface="微软雅黑" panose="020B0503020204020204" pitchFamily="34" charset="-122"/>
              <a:ea typeface="微软雅黑" panose="020B0503020204020204" pitchFamily="34" charset="-122"/>
              <a:sym typeface="Wingdings" panose="05000000000000000000" pitchFamily="2" charset="2"/>
            </a:endParaRPr>
          </a:p>
          <a:p>
            <a:pPr lvl="1"/>
            <a:endParaRPr lang="en-US" sz="1200">
              <a:latin typeface="微软雅黑" panose="020B0503020204020204" pitchFamily="34" charset="-122"/>
              <a:ea typeface="微软雅黑" panose="020B0503020204020204" pitchFamily="34" charset="-122"/>
              <a:sym typeface="Wingdings" panose="05000000000000000000" pitchFamily="2" charset="2"/>
            </a:endParaRPr>
          </a:p>
          <a:p>
            <a:pPr lvl="1"/>
            <a:r>
              <a:rPr lang="zh-CN" altLang="en-US" sz="1600">
                <a:solidFill>
                  <a:schemeClr val="accent2">
                    <a:lumMod val="75000"/>
                  </a:schemeClr>
                </a:solidFill>
                <a:latin typeface="微软雅黑" panose="020B0503020204020204" pitchFamily="34" charset="-122"/>
                <a:ea typeface="微软雅黑" panose="020B0503020204020204" pitchFamily="34" charset="-122"/>
              </a:rPr>
              <a:t>应用场景</a:t>
            </a:r>
            <a:endParaRPr lang="en-US" sz="1600">
              <a:solidFill>
                <a:schemeClr val="accent2">
                  <a:lumMod val="75000"/>
                </a:schemeClr>
              </a:solidFill>
              <a:latin typeface="微软雅黑" panose="020B0503020204020204" pitchFamily="34" charset="-122"/>
              <a:ea typeface="微软雅黑" panose="020B0503020204020204" pitchFamily="34" charset="-122"/>
            </a:endParaRPr>
          </a:p>
          <a:p>
            <a:pPr lvl="2"/>
            <a:r>
              <a:rPr lang="zh-CN" altLang="en-US" sz="1050">
                <a:latin typeface="微软雅黑" panose="020B0503020204020204" pitchFamily="34" charset="-122"/>
                <a:ea typeface="微软雅黑" panose="020B0503020204020204" pitchFamily="34" charset="-122"/>
                <a:sym typeface="Wingdings" panose="05000000000000000000" pitchFamily="2" charset="2"/>
              </a:rPr>
              <a:t>从自然语言到代码</a:t>
            </a:r>
            <a:endParaRPr lang="en-US" altLang="zh-CN" sz="1050">
              <a:latin typeface="微软雅黑" panose="020B0503020204020204" pitchFamily="34" charset="-122"/>
              <a:ea typeface="微软雅黑" panose="020B0503020204020204" pitchFamily="34" charset="-122"/>
              <a:sym typeface="Wingdings" panose="05000000000000000000" pitchFamily="2" charset="2"/>
            </a:endParaRPr>
          </a:p>
          <a:p>
            <a:pPr lvl="1"/>
            <a:r>
              <a:rPr lang="zh-CN" altLang="en-US" sz="1050">
                <a:latin typeface="微软雅黑" panose="020B0503020204020204" pitchFamily="34" charset="-122"/>
                <a:ea typeface="微软雅黑" panose="020B0503020204020204" pitchFamily="34" charset="-122"/>
                <a:sym typeface="Wingdings" panose="05000000000000000000" pitchFamily="2" charset="2"/>
              </a:rPr>
              <a:t>给代码做注释</a:t>
            </a:r>
            <a:endParaRPr lang="en-US" altLang="zh-CN" sz="1050">
              <a:latin typeface="微软雅黑" panose="020B0503020204020204" pitchFamily="34" charset="-122"/>
              <a:ea typeface="微软雅黑" panose="020B0503020204020204" pitchFamily="34" charset="-122"/>
              <a:sym typeface="Wingdings" panose="05000000000000000000" pitchFamily="2" charset="2"/>
            </a:endParaRPr>
          </a:p>
          <a:p>
            <a:pPr lvl="1"/>
            <a:r>
              <a:rPr lang="zh-CN" altLang="en-US" sz="1050">
                <a:latin typeface="微软雅黑" panose="020B0503020204020204" pitchFamily="34" charset="-122"/>
                <a:ea typeface="微软雅黑" panose="020B0503020204020204" pitchFamily="34" charset="-122"/>
                <a:sym typeface="Wingdings" panose="05000000000000000000" pitchFamily="2" charset="2"/>
              </a:rPr>
              <a:t>代码重构</a:t>
            </a:r>
            <a:endParaRPr lang="en-US" altLang="zh-CN" sz="1050">
              <a:latin typeface="微软雅黑" panose="020B0503020204020204" pitchFamily="34" charset="-122"/>
              <a:ea typeface="微软雅黑" panose="020B0503020204020204" pitchFamily="34" charset="-122"/>
              <a:sym typeface="Wingdings" panose="05000000000000000000" pitchFamily="2" charset="2"/>
            </a:endParaRPr>
          </a:p>
          <a:p>
            <a:pPr lvl="2"/>
            <a:r>
              <a:rPr lang="zh-CN" altLang="en-US" sz="1050">
                <a:latin typeface="微软雅黑" panose="020B0503020204020204" pitchFamily="34" charset="-122"/>
                <a:ea typeface="微软雅黑" panose="020B0503020204020204" pitchFamily="34" charset="-122"/>
              </a:rPr>
              <a:t>按自然语言编写代码</a:t>
            </a:r>
            <a:endParaRPr lang="en-US" altLang="zh-CN" sz="1050">
              <a:latin typeface="微软雅黑" panose="020B0503020204020204" pitchFamily="34" charset="-122"/>
              <a:ea typeface="微软雅黑" panose="020B0503020204020204" pitchFamily="34" charset="-122"/>
            </a:endParaRPr>
          </a:p>
          <a:p>
            <a:pPr lvl="2"/>
            <a:r>
              <a:rPr lang="zh-CN" altLang="en-US" sz="1050">
                <a:latin typeface="微软雅黑" panose="020B0503020204020204" pitchFamily="34" charset="-122"/>
                <a:ea typeface="微软雅黑" panose="020B0503020204020204" pitchFamily="34" charset="-122"/>
              </a:rPr>
              <a:t>从自然语言到 </a:t>
            </a:r>
            <a:r>
              <a:rPr lang="en-US" altLang="zh-CN" sz="1050">
                <a:latin typeface="微软雅黑" panose="020B0503020204020204" pitchFamily="34" charset="-122"/>
                <a:ea typeface="微软雅黑" panose="020B0503020204020204" pitchFamily="34" charset="-122"/>
              </a:rPr>
              <a:t>SQL</a:t>
            </a:r>
            <a:endParaRPr lang="en-US" sz="1200">
              <a:latin typeface="微软雅黑" panose="020B0503020204020204" pitchFamily="34" charset="-122"/>
              <a:ea typeface="微软雅黑" panose="020B0503020204020204" pitchFamily="34" charset="-122"/>
            </a:endParaRPr>
          </a:p>
        </p:txBody>
      </p:sp>
      <p:pic>
        <p:nvPicPr>
          <p:cNvPr id="3" name="Picture 2" descr="See the source image">
            <a:extLst>
              <a:ext uri="{FF2B5EF4-FFF2-40B4-BE49-F238E27FC236}">
                <a16:creationId xmlns:a16="http://schemas.microsoft.com/office/drawing/2014/main" id="{FF8501E1-8239-D7F1-C18F-A5C1AE034D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4313" y="-3193031"/>
            <a:ext cx="844000" cy="5844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ee the source image">
            <a:extLst>
              <a:ext uri="{FF2B5EF4-FFF2-40B4-BE49-F238E27FC236}">
                <a16:creationId xmlns:a16="http://schemas.microsoft.com/office/drawing/2014/main" id="{7C376552-A96F-641B-EAD8-FCA7196FAC7E}"/>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770000" y="-2705351"/>
            <a:ext cx="844000" cy="584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65281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1CFDB6-ABDF-47F5-8932-8E0405511EF7}"/>
              </a:ext>
              <a:ext uri="{C183D7F6-B498-43B3-948B-1728B52AA6E4}">
                <adec:decorative xmlns:adec="http://schemas.microsoft.com/office/drawing/2017/decorative" val="1"/>
              </a:ext>
            </a:extLst>
          </p:cNvPr>
          <p:cNvPicPr>
            <a:picLocks noChangeAspect="1"/>
          </p:cNvPicPr>
          <p:nvPr/>
        </p:nvPicPr>
        <p:blipFill rotWithShape="1">
          <a:blip r:embed="rId3"/>
          <a:srcRect l="22135" t="14221" r="22135" b="14033"/>
          <a:stretch/>
        </p:blipFill>
        <p:spPr>
          <a:xfrm>
            <a:off x="6049091" y="1479190"/>
            <a:ext cx="5513773" cy="3992920"/>
          </a:xfrm>
          <a:prstGeom prst="rect">
            <a:avLst/>
          </a:prstGeom>
        </p:spPr>
      </p:pic>
      <p:sp>
        <p:nvSpPr>
          <p:cNvPr id="2" name="Title 1">
            <a:extLst>
              <a:ext uri="{FF2B5EF4-FFF2-40B4-BE49-F238E27FC236}">
                <a16:creationId xmlns:a16="http://schemas.microsoft.com/office/drawing/2014/main" id="{FF976408-CE35-D64B-83E3-A128D561E835}"/>
              </a:ext>
            </a:extLst>
          </p:cNvPr>
          <p:cNvSpPr>
            <a:spLocks noGrp="1"/>
          </p:cNvSpPr>
          <p:nvPr>
            <p:ph type="title"/>
          </p:nvPr>
        </p:nvSpPr>
        <p:spPr/>
        <p:txBody>
          <a:bodyPr/>
          <a:lstStyle/>
          <a:p>
            <a:r>
              <a:rPr lang="en-US"/>
              <a:t>GitHub Copilot</a:t>
            </a:r>
          </a:p>
        </p:txBody>
      </p:sp>
      <p:sp>
        <p:nvSpPr>
          <p:cNvPr id="3" name="Text Placeholder 2">
            <a:extLst>
              <a:ext uri="{FF2B5EF4-FFF2-40B4-BE49-F238E27FC236}">
                <a16:creationId xmlns:a16="http://schemas.microsoft.com/office/drawing/2014/main" id="{04631F63-CE47-659A-FDEA-28E069563E40}"/>
              </a:ext>
            </a:extLst>
          </p:cNvPr>
          <p:cNvSpPr>
            <a:spLocks noGrp="1"/>
          </p:cNvSpPr>
          <p:nvPr>
            <p:ph type="body" sz="quarter" idx="11"/>
          </p:nvPr>
        </p:nvSpPr>
        <p:spPr>
          <a:xfrm>
            <a:off x="588264" y="3429000"/>
            <a:ext cx="4043371" cy="307777"/>
          </a:xfrm>
        </p:spPr>
        <p:txBody>
          <a:bodyPr/>
          <a:lstStyle/>
          <a:p>
            <a:r>
              <a:rPr lang="zh-CN" altLang="en-US"/>
              <a:t>你的专属</a:t>
            </a:r>
            <a:r>
              <a:rPr lang="en-US" altLang="zh-CN"/>
              <a:t>AI</a:t>
            </a:r>
            <a:r>
              <a:rPr lang="zh-CN" altLang="en-US"/>
              <a:t>程序员</a:t>
            </a:r>
            <a:endParaRPr lang="en-US"/>
          </a:p>
        </p:txBody>
      </p:sp>
      <p:pic>
        <p:nvPicPr>
          <p:cNvPr id="5124" name="Picture 4" descr="Join the GitHub Copilot waitlist · GitHub">
            <a:extLst>
              <a:ext uri="{FF2B5EF4-FFF2-40B4-BE49-F238E27FC236}">
                <a16:creationId xmlns:a16="http://schemas.microsoft.com/office/drawing/2014/main" id="{AB8624C0-3E3E-EA42-ADF1-FF1090A58B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022" y="508001"/>
            <a:ext cx="1026761" cy="102676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960C09D-97EE-470A-B146-B6B9CE491A9E}"/>
              </a:ext>
              <a:ext uri="{C183D7F6-B498-43B3-948B-1728B52AA6E4}">
                <adec:decorative xmlns:adec="http://schemas.microsoft.com/office/drawing/2017/decorative" val="1"/>
              </a:ext>
            </a:extLst>
          </p:cNvPr>
          <p:cNvSpPr/>
          <p:nvPr/>
        </p:nvSpPr>
        <p:spPr bwMode="auto">
          <a:xfrm flipV="1">
            <a:off x="6167923" y="4768848"/>
            <a:ext cx="5277337" cy="466726"/>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27AB802D-9E46-B34D-9C6B-CBBC89256D26}"/>
              </a:ext>
              <a:ext uri="{C183D7F6-B498-43B3-948B-1728B52AA6E4}">
                <adec:decorative xmlns:adec="http://schemas.microsoft.com/office/drawing/2017/decorative" val="1"/>
              </a:ext>
            </a:extLst>
          </p:cNvPr>
          <p:cNvPicPr>
            <a:picLocks noChangeAspect="1"/>
          </p:cNvPicPr>
          <p:nvPr/>
        </p:nvPicPr>
        <p:blipFill rotWithShape="1">
          <a:blip r:embed="rId5"/>
          <a:srcRect l="2953" t="1153" r="1820" b="502"/>
          <a:stretch/>
        </p:blipFill>
        <p:spPr>
          <a:xfrm>
            <a:off x="6167923" y="1718854"/>
            <a:ext cx="5277336" cy="3065770"/>
          </a:xfrm>
          <a:prstGeom prst="rect">
            <a:avLst/>
          </a:prstGeom>
          <a:noFill/>
          <a:ln w="12700">
            <a:noFill/>
            <a:miter lim="800000"/>
            <a:headEnd type="none" w="med" len="med"/>
            <a:tailEnd type="none" w="med" len="med"/>
          </a:ln>
          <a:effectLst/>
        </p:spPr>
      </p:pic>
    </p:spTree>
    <p:extLst>
      <p:ext uri="{BB962C8B-B14F-4D97-AF65-F5344CB8AC3E}">
        <p14:creationId xmlns:p14="http://schemas.microsoft.com/office/powerpoint/2010/main" val="2939584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100"/>
                                  </p:stCondLst>
                                  <p:childTnLst>
                                    <p:animMotion origin="layout" path="M 4.375E-6 -4.07407E-6 L 4.375E-6 0.01806 " pathEditMode="relative" rAng="0" ptsTypes="AA">
                                      <p:cBhvr>
                                        <p:cTn id="9" dur="500" spd="-100000" fill="hold"/>
                                        <p:tgtEl>
                                          <p:spTgt spid="4"/>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100"/>
                                  </p:stCondLst>
                                  <p:childTnLst>
                                    <p:animMotion origin="layout" path="M 3.95833E-6 2.59259E-6 L 3.95833E-6 0.01805 " pathEditMode="relative" rAng="0" ptsTypes="AA">
                                      <p:cBhvr>
                                        <p:cTn id="14" dur="500" spd="-100000" fill="hold"/>
                                        <p:tgtEl>
                                          <p:spTgt spid="12"/>
                                        </p:tgtEl>
                                        <p:attrNameLst>
                                          <p:attrName>ppt_x</p:attrName>
                                          <p:attrName>ppt_y</p:attrName>
                                        </p:attrNameLst>
                                      </p:cBhvr>
                                      <p:rCtr x="0" y="903"/>
                                    </p:animMotion>
                                  </p:childTnLst>
                                </p:cTn>
                              </p:par>
                              <p:par>
                                <p:cTn id="15" presetID="10" presetClass="entr" presetSubtype="0"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100"/>
                                  </p:stCondLst>
                                  <p:childTnLst>
                                    <p:animMotion origin="layout" path="M 3.95833E-6 2.59259E-6 L 3.95833E-6 0.01805 " pathEditMode="relative" rAng="0" ptsTypes="AA">
                                      <p:cBhvr>
                                        <p:cTn id="19" dur="500" spd="-100000" fill="hold"/>
                                        <p:tgtEl>
                                          <p:spTgt spid="13"/>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2FC7CFA-2AD2-479A-AFE7-6E573326B1B4}"/>
              </a:ext>
              <a:ext uri="{C183D7F6-B498-43B3-948B-1728B52AA6E4}">
                <adec:decorative xmlns:adec="http://schemas.microsoft.com/office/drawing/2017/decorative" val="1"/>
              </a:ext>
            </a:extLst>
          </p:cNvPr>
          <p:cNvGrpSpPr/>
          <p:nvPr/>
        </p:nvGrpSpPr>
        <p:grpSpPr>
          <a:xfrm>
            <a:off x="985090" y="1361410"/>
            <a:ext cx="10620170" cy="4132007"/>
            <a:chOff x="985090" y="1361410"/>
            <a:chExt cx="10620170" cy="4132007"/>
          </a:xfrm>
        </p:grpSpPr>
        <p:sp>
          <p:nvSpPr>
            <p:cNvPr id="13" name="Rectangle: Rounded Corners 12">
              <a:extLst>
                <a:ext uri="{FF2B5EF4-FFF2-40B4-BE49-F238E27FC236}">
                  <a16:creationId xmlns:a16="http://schemas.microsoft.com/office/drawing/2014/main" id="{50D2F760-C14C-4207-81A9-0894B4A06B8F}"/>
                </a:ext>
              </a:extLst>
            </p:cNvPr>
            <p:cNvSpPr/>
            <p:nvPr/>
          </p:nvSpPr>
          <p:spPr bwMode="auto">
            <a:xfrm>
              <a:off x="3860802" y="1793264"/>
              <a:ext cx="1985359" cy="3222623"/>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B1C1AA27-84AF-474C-8E35-31B8573FC761}"/>
                </a:ext>
              </a:extLst>
            </p:cNvPr>
            <p:cNvCxnSpPr>
              <a:cxnSpLocks/>
            </p:cNvCxnSpPr>
            <p:nvPr/>
          </p:nvCxnSpPr>
          <p:spPr>
            <a:xfrm flipH="1">
              <a:off x="5850290" y="3623368"/>
              <a:ext cx="3122260"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CF7D929-C62D-451F-989C-906E9FFC4DBC}"/>
                </a:ext>
              </a:extLst>
            </p:cNvPr>
            <p:cNvCxnSpPr>
              <a:cxnSpLocks/>
            </p:cNvCxnSpPr>
            <p:nvPr/>
          </p:nvCxnSpPr>
          <p:spPr>
            <a:xfrm>
              <a:off x="5850290" y="3061934"/>
              <a:ext cx="3122260"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03C5D5D-6089-4467-BC83-7CCF196A3DFB}"/>
                </a:ext>
              </a:extLst>
            </p:cNvPr>
            <p:cNvCxnSpPr>
              <a:cxnSpLocks/>
            </p:cNvCxnSpPr>
            <p:nvPr/>
          </p:nvCxnSpPr>
          <p:spPr>
            <a:xfrm flipH="1">
              <a:off x="5850290" y="2500501"/>
              <a:ext cx="3122260"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pic>
          <p:nvPicPr>
            <p:cNvPr id="4" name="Picture 2">
              <a:extLst>
                <a:ext uri="{FF2B5EF4-FFF2-40B4-BE49-F238E27FC236}">
                  <a16:creationId xmlns:a16="http://schemas.microsoft.com/office/drawing/2014/main" id="{32294DC9-5BC0-46A4-B6B5-D9CEACC410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206150" y="2420997"/>
              <a:ext cx="1294663" cy="1281873"/>
            </a:xfrm>
            <a:prstGeom prst="roundRect">
              <a:avLst>
                <a:gd name="adj" fmla="val 23107"/>
              </a:avLst>
            </a:prstGeom>
            <a:noFill/>
            <a:ln w="12700">
              <a:noFill/>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A3CB3B-0050-4155-A0FD-0BDCEFCC355B}"/>
                </a:ext>
              </a:extLst>
            </p:cNvPr>
            <p:cNvSpPr txBox="1"/>
            <p:nvPr/>
          </p:nvSpPr>
          <p:spPr>
            <a:xfrm>
              <a:off x="985090" y="1361410"/>
              <a:ext cx="2154936"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gradFill>
                    <a:gsLst>
                      <a:gs pos="0">
                        <a:srgbClr val="50E6FF"/>
                      </a:gs>
                      <a:gs pos="97000">
                        <a:srgbClr val="50E6FF"/>
                      </a:gs>
                    </a:gsLst>
                    <a:lin ang="2700000" scaled="1"/>
                  </a:gradFill>
                  <a:effectLst/>
                  <a:uLnTx/>
                  <a:uFillTx/>
                  <a:latin typeface="Segoe UI Semibold"/>
                  <a:ea typeface="+mn-ea"/>
                  <a:cs typeface="+mn-cs"/>
                </a:rPr>
                <a:t>OpenAI</a:t>
              </a:r>
              <a:r>
                <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 Codex </a:t>
              </a:r>
              <a:r>
                <a:rPr lang="zh-CN" altLang="en-US" sz="1600">
                  <a:gradFill>
                    <a:gsLst>
                      <a:gs pos="0">
                        <a:srgbClr val="50E6FF"/>
                      </a:gs>
                      <a:gs pos="97000">
                        <a:srgbClr val="50E6FF"/>
                      </a:gs>
                    </a:gsLst>
                    <a:lin ang="2700000" scaled="1"/>
                  </a:gradFill>
                  <a:latin typeface="Segoe UI Semibold"/>
                </a:rPr>
                <a:t>模型</a:t>
              </a:r>
              <a:endPar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EFC8B888-67CF-4C09-8CE2-91644895A279}"/>
                </a:ext>
              </a:extLst>
            </p:cNvPr>
            <p:cNvSpPr txBox="1"/>
            <p:nvPr/>
          </p:nvSpPr>
          <p:spPr>
            <a:xfrm>
              <a:off x="3770757" y="1361410"/>
              <a:ext cx="2154936"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GitHub</a:t>
              </a:r>
            </a:p>
          </p:txBody>
        </p:sp>
        <p:sp>
          <p:nvSpPr>
            <p:cNvPr id="7" name="TextBox 6">
              <a:extLst>
                <a:ext uri="{FF2B5EF4-FFF2-40B4-BE49-F238E27FC236}">
                  <a16:creationId xmlns:a16="http://schemas.microsoft.com/office/drawing/2014/main" id="{9C44D62F-DAAB-41D8-A226-C6DBE1F40EDA}"/>
                </a:ext>
              </a:extLst>
            </p:cNvPr>
            <p:cNvSpPr txBox="1"/>
            <p:nvPr/>
          </p:nvSpPr>
          <p:spPr>
            <a:xfrm>
              <a:off x="9211437" y="1361410"/>
              <a:ext cx="2154936"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zh-CN" altLang="en-US" sz="1600">
                  <a:gradFill>
                    <a:gsLst>
                      <a:gs pos="0">
                        <a:srgbClr val="50E6FF"/>
                      </a:gs>
                      <a:gs pos="97000">
                        <a:srgbClr val="50E6FF"/>
                      </a:gs>
                    </a:gsLst>
                    <a:lin ang="2700000" scaled="1"/>
                  </a:gradFill>
                  <a:latin typeface="Segoe UI Semibold"/>
                </a:rPr>
                <a:t>专属代</a:t>
              </a:r>
              <a:r>
                <a:rPr kumimoji="0" lang="zh-CN" alt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码</a:t>
              </a:r>
              <a:endPar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endParaRPr>
            </a:p>
          </p:txBody>
        </p:sp>
        <p:pic>
          <p:nvPicPr>
            <p:cNvPr id="8" name="Picture 2">
              <a:extLst>
                <a:ext uri="{FF2B5EF4-FFF2-40B4-BE49-F238E27FC236}">
                  <a16:creationId xmlns:a16="http://schemas.microsoft.com/office/drawing/2014/main" id="{078A8258-D7C6-48F4-9AE0-57704C62B1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972550" y="1793265"/>
              <a:ext cx="2632710" cy="3222625"/>
            </a:xfrm>
            <a:prstGeom prst="roundRect">
              <a:avLst>
                <a:gd name="adj" fmla="val 3642"/>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6EFFC2C-4161-4E7B-82D0-F644D79419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0515092" y="4566677"/>
              <a:ext cx="923382" cy="926740"/>
            </a:xfrm>
            <a:prstGeom prst="roundRect">
              <a:avLst>
                <a:gd name="adj" fmla="val 25758"/>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3FF4705-C37E-4B04-8FCA-706F4717C967}"/>
                </a:ext>
              </a:extLst>
            </p:cNvPr>
            <p:cNvSpPr txBox="1"/>
            <p:nvPr/>
          </p:nvSpPr>
          <p:spPr>
            <a:xfrm>
              <a:off x="6230320" y="2327384"/>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Segoe UI Semibold"/>
                  <a:ea typeface="+mn-ea"/>
                  <a:cs typeface="+mn-cs"/>
                </a:rPr>
                <a:t>提供编辑器上下文</a:t>
              </a:r>
              <a:endParaRPr kumimoji="0" lang="en-US" sz="1600" b="1" i="0" u="none" strike="noStrike" kern="1200" cap="none" spc="0" normalizeH="0" baseline="0" noProof="0">
                <a:ln>
                  <a:noFill/>
                </a:ln>
                <a:solidFill>
                  <a:prstClr val="black"/>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B2267619-C003-4F94-A679-A7D767384324}"/>
                </a:ext>
              </a:extLst>
            </p:cNvPr>
            <p:cNvSpPr txBox="1"/>
            <p:nvPr/>
          </p:nvSpPr>
          <p:spPr>
            <a:xfrm>
              <a:off x="6230320" y="2888817"/>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Segoe UI Semibold"/>
                  <a:ea typeface="+mn-ea"/>
                  <a:cs typeface="+mn-cs"/>
                </a:rPr>
                <a:t>提供建议</a:t>
              </a:r>
              <a:endParaRPr kumimoji="0" lang="en-US" sz="1600" b="1" i="0" u="none" strike="noStrike" kern="1200" cap="none" spc="0" normalizeH="0" baseline="0" noProof="0">
                <a:ln>
                  <a:noFill/>
                </a:ln>
                <a:solidFill>
                  <a:prstClr val="black"/>
                </a:solidFill>
                <a:effectLst/>
                <a:uLnTx/>
                <a:uFillTx/>
                <a:latin typeface="Segoe UI Semibold"/>
                <a:ea typeface="+mn-ea"/>
                <a:cs typeface="+mn-cs"/>
              </a:endParaRPr>
            </a:p>
          </p:txBody>
        </p:sp>
        <p:sp>
          <p:nvSpPr>
            <p:cNvPr id="12" name="TextBox 11">
              <a:extLst>
                <a:ext uri="{FF2B5EF4-FFF2-40B4-BE49-F238E27FC236}">
                  <a16:creationId xmlns:a16="http://schemas.microsoft.com/office/drawing/2014/main" id="{868BCB43-3FDC-4F9A-BC16-21862D79CAAF}"/>
                </a:ext>
              </a:extLst>
            </p:cNvPr>
            <p:cNvSpPr txBox="1"/>
            <p:nvPr/>
          </p:nvSpPr>
          <p:spPr>
            <a:xfrm>
              <a:off x="6230320" y="3450251"/>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Segoe UI Semibold"/>
                  <a:ea typeface="+mn-ea"/>
                  <a:cs typeface="+mn-cs"/>
                </a:rPr>
                <a:t>改善建议</a:t>
              </a:r>
              <a:endParaRPr kumimoji="0" lang="en-US" sz="1600" b="1" i="0" u="none" strike="noStrike" kern="1200" cap="none" spc="0" normalizeH="0" baseline="0" noProof="0">
                <a:ln>
                  <a:noFill/>
                </a:ln>
                <a:solidFill>
                  <a:prstClr val="black"/>
                </a:solidFill>
                <a:effectLst/>
                <a:uLnTx/>
                <a:uFillTx/>
                <a:latin typeface="Segoe UI Semibold"/>
                <a:ea typeface="+mn-ea"/>
                <a:cs typeface="+mn-cs"/>
              </a:endParaRPr>
            </a:p>
          </p:txBody>
        </p:sp>
        <p:sp>
          <p:nvSpPr>
            <p:cNvPr id="20" name="TextBox 19">
              <a:extLst>
                <a:ext uri="{FF2B5EF4-FFF2-40B4-BE49-F238E27FC236}">
                  <a16:creationId xmlns:a16="http://schemas.microsoft.com/office/drawing/2014/main" id="{A406487A-4366-4980-BAAF-4D0F1A0CE778}"/>
                </a:ext>
              </a:extLst>
            </p:cNvPr>
            <p:cNvSpPr txBox="1"/>
            <p:nvPr/>
          </p:nvSpPr>
          <p:spPr>
            <a:xfrm>
              <a:off x="1112046" y="5000974"/>
              <a:ext cx="190661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互联网上的公共</a:t>
              </a:r>
              <a:endParaRPr kumimoji="0" lang="en-US" altLang="zh-CN"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代码和文本</a:t>
              </a:r>
              <a:endPar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endParaRPr>
            </a:p>
          </p:txBody>
        </p:sp>
        <p:cxnSp>
          <p:nvCxnSpPr>
            <p:cNvPr id="22" name="Straight Arrow Connector 21">
              <a:extLst>
                <a:ext uri="{FF2B5EF4-FFF2-40B4-BE49-F238E27FC236}">
                  <a16:creationId xmlns:a16="http://schemas.microsoft.com/office/drawing/2014/main" id="{BDBF4E10-025D-44D3-B811-A29808114C30}"/>
                </a:ext>
              </a:extLst>
            </p:cNvPr>
            <p:cNvCxnSpPr>
              <a:cxnSpLocks/>
            </p:cNvCxnSpPr>
            <p:nvPr/>
          </p:nvCxnSpPr>
          <p:spPr>
            <a:xfrm flipV="1">
              <a:off x="2062558" y="3796485"/>
              <a:ext cx="0" cy="534118"/>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grpSp>
          <p:nvGrpSpPr>
            <p:cNvPr id="28" name="code samples" descr="code samples">
              <a:extLst>
                <a:ext uri="{FF2B5EF4-FFF2-40B4-BE49-F238E27FC236}">
                  <a16:creationId xmlns:a16="http://schemas.microsoft.com/office/drawing/2014/main" id="{A626153C-E604-43F8-9A7F-65B0E1A0DA5A}"/>
                </a:ext>
              </a:extLst>
            </p:cNvPr>
            <p:cNvGrpSpPr/>
            <p:nvPr/>
          </p:nvGrpSpPr>
          <p:grpSpPr>
            <a:xfrm>
              <a:off x="1779320" y="4386678"/>
              <a:ext cx="558221" cy="558221"/>
              <a:chOff x="2518439" y="3861516"/>
              <a:chExt cx="558221" cy="558221"/>
            </a:xfrm>
          </p:grpSpPr>
          <p:sp>
            <p:nvSpPr>
              <p:cNvPr id="29" name="Freeform: Shape 28">
                <a:extLst>
                  <a:ext uri="{FF2B5EF4-FFF2-40B4-BE49-F238E27FC236}">
                    <a16:creationId xmlns:a16="http://schemas.microsoft.com/office/drawing/2014/main" id="{4191CE01-D7EA-4DBB-AF69-690F3920B25F}"/>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59261ECD-0D58-457E-908C-F1E9B400C515}"/>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78F0AEF2-8F43-4C70-831B-270B62C60109}"/>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6CB87CAB-FC80-42CE-8D94-210C57C75CC5}"/>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5A7E2F9-1E35-4149-8490-D1925BB0E31C}"/>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6" name="TextBox 35">
              <a:extLst>
                <a:ext uri="{FF2B5EF4-FFF2-40B4-BE49-F238E27FC236}">
                  <a16:creationId xmlns:a16="http://schemas.microsoft.com/office/drawing/2014/main" id="{D233C260-6AB8-4E61-8E27-462ED8BD402D}"/>
                </a:ext>
              </a:extLst>
            </p:cNvPr>
            <p:cNvSpPr txBox="1"/>
            <p:nvPr/>
          </p:nvSpPr>
          <p:spPr>
            <a:xfrm>
              <a:off x="3850289" y="4023795"/>
              <a:ext cx="1995872"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GitHub</a:t>
              </a:r>
              <a:b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Copilot </a:t>
              </a:r>
              <a:r>
                <a:rPr kumimoji="0" lang="zh-CN" alt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服务</a:t>
              </a:r>
              <a:endPar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endParaRPr>
            </a:p>
          </p:txBody>
        </p:sp>
        <p:cxnSp>
          <p:nvCxnSpPr>
            <p:cNvPr id="37" name="Straight Arrow Connector 36">
              <a:extLst>
                <a:ext uri="{FF2B5EF4-FFF2-40B4-BE49-F238E27FC236}">
                  <a16:creationId xmlns:a16="http://schemas.microsoft.com/office/drawing/2014/main" id="{F48B5388-BD1E-404A-B2B1-3A1414A7E4AB}"/>
                </a:ext>
              </a:extLst>
            </p:cNvPr>
            <p:cNvCxnSpPr>
              <a:cxnSpLocks/>
            </p:cNvCxnSpPr>
            <p:nvPr/>
          </p:nvCxnSpPr>
          <p:spPr>
            <a:xfrm>
              <a:off x="2891704" y="3061934"/>
              <a:ext cx="969098"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pic>
          <p:nvPicPr>
            <p:cNvPr id="41" name="2F358329-2C19-4FBA-B51C-51CE75BE790F">
              <a:extLst>
                <a:ext uri="{FF2B5EF4-FFF2-40B4-BE49-F238E27FC236}">
                  <a16:creationId xmlns:a16="http://schemas.microsoft.com/office/drawing/2014/main" id="{2595E101-2913-40D6-91FC-5B79E0B522A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05421" y="2711857"/>
              <a:ext cx="514274" cy="58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a:extLst>
              <a:ext uri="{FF2B5EF4-FFF2-40B4-BE49-F238E27FC236}">
                <a16:creationId xmlns:a16="http://schemas.microsoft.com/office/drawing/2014/main" id="{AA495A02-A3D6-C931-59E2-B5A2CEFA8C53}"/>
              </a:ext>
            </a:extLst>
          </p:cNvPr>
          <p:cNvSpPr>
            <a:spLocks noGrp="1"/>
          </p:cNvSpPr>
          <p:nvPr>
            <p:ph type="title" idx="4294967295"/>
          </p:nvPr>
        </p:nvSpPr>
        <p:spPr>
          <a:xfrm>
            <a:off x="586740" y="82141"/>
            <a:ext cx="11018520" cy="492443"/>
          </a:xfrm>
        </p:spPr>
        <p:txBody>
          <a:bodyPr vert="horz" wrap="square" lIns="0" tIns="0" rIns="0" bIns="0" rtlCol="0" anchor="b">
            <a:spAutoFit/>
          </a:bodyPr>
          <a:lstStyle/>
          <a:p>
            <a:pPr algn="ctr"/>
            <a:r>
              <a:rPr lang="en-US" err="1"/>
              <a:t>OpenAI</a:t>
            </a:r>
            <a:r>
              <a:rPr lang="en-US"/>
              <a:t> Codex </a:t>
            </a:r>
            <a:r>
              <a:rPr lang="zh-CN" altLang="en-US"/>
              <a:t>模型</a:t>
            </a:r>
            <a:endParaRPr lang="en-US"/>
          </a:p>
        </p:txBody>
      </p:sp>
      <p:pic>
        <p:nvPicPr>
          <p:cNvPr id="3" name="Graphic 38">
            <a:extLst>
              <a:ext uri="{FF2B5EF4-FFF2-40B4-BE49-F238E27FC236}">
                <a16:creationId xmlns:a16="http://schemas.microsoft.com/office/drawing/2014/main" id="{635961F8-FA55-89F6-5BB5-27B61FEBEA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2046" y="2280527"/>
            <a:ext cx="1779658" cy="1481134"/>
          </a:xfrm>
          <a:prstGeom prst="rect">
            <a:avLst/>
          </a:prstGeom>
        </p:spPr>
      </p:pic>
      <p:sp>
        <p:nvSpPr>
          <p:cNvPr id="14" name="Rectangle 15">
            <a:extLst>
              <a:ext uri="{FF2B5EF4-FFF2-40B4-BE49-F238E27FC236}">
                <a16:creationId xmlns:a16="http://schemas.microsoft.com/office/drawing/2014/main" id="{41B57C01-23E7-BC62-4115-31881CB6B674}"/>
              </a:ext>
            </a:extLst>
          </p:cNvPr>
          <p:cNvSpPr/>
          <p:nvPr/>
        </p:nvSpPr>
        <p:spPr bwMode="auto">
          <a:xfrm>
            <a:off x="586740" y="585788"/>
            <a:ext cx="11022648" cy="5683250"/>
          </a:xfrm>
          <a:prstGeom prst="rect">
            <a:avLst/>
          </a:prstGeom>
          <a:noFill/>
          <a:ln w="12700" cap="flat" cmpd="sng" algn="ctr">
            <a:gradFill flip="none" rotWithShape="1">
              <a:gsLst>
                <a:gs pos="0">
                  <a:srgbClr val="0078D4"/>
                </a:gs>
                <a:gs pos="100000">
                  <a:srgbClr val="EBEBEB"/>
                </a:gs>
              </a:gsLst>
              <a:lin ang="2700000" scaled="1"/>
              <a:tileRect/>
            </a:gra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78084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nodeType="withEffect">
                                  <p:stCondLst>
                                    <p:cond delay="100"/>
                                  </p:stCondLst>
                                  <p:childTnLst>
                                    <p:animMotion origin="layout" path="M 3.95833E-6 1.48148E-6 L 3.95833E-6 0.01805 " pathEditMode="relative" rAng="0" ptsTypes="AA">
                                      <p:cBhvr>
                                        <p:cTn id="9" dur="500" spd="-100000" fill="hold"/>
                                        <p:tgtEl>
                                          <p:spTgt spid="43"/>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664D5E-FFD1-413F-9404-269E66ACE13B}"/>
              </a:ext>
              <a:ext uri="{C183D7F6-B498-43B3-948B-1728B52AA6E4}">
                <adec:decorative xmlns:adec="http://schemas.microsoft.com/office/drawing/2017/decorative" val="1"/>
              </a:ext>
            </a:extLst>
          </p:cNvPr>
          <p:cNvPicPr>
            <a:picLocks noChangeAspect="1"/>
          </p:cNvPicPr>
          <p:nvPr/>
        </p:nvPicPr>
        <p:blipFill rotWithShape="1">
          <a:blip r:embed="rId3"/>
          <a:srcRect l="22135" t="14221" r="22135" b="14033"/>
          <a:stretch/>
        </p:blipFill>
        <p:spPr>
          <a:xfrm>
            <a:off x="3913646" y="292100"/>
            <a:ext cx="7690091" cy="5568948"/>
          </a:xfrm>
          <a:prstGeom prst="rect">
            <a:avLst/>
          </a:prstGeom>
        </p:spPr>
      </p:pic>
      <p:sp>
        <p:nvSpPr>
          <p:cNvPr id="2" name="Title 1">
            <a:extLst>
              <a:ext uri="{FF2B5EF4-FFF2-40B4-BE49-F238E27FC236}">
                <a16:creationId xmlns:a16="http://schemas.microsoft.com/office/drawing/2014/main" id="{FD11AAF3-5E83-453D-93F3-0A28840D5B30}"/>
              </a:ext>
            </a:extLst>
          </p:cNvPr>
          <p:cNvSpPr>
            <a:spLocks noGrp="1"/>
          </p:cNvSpPr>
          <p:nvPr>
            <p:ph type="title"/>
          </p:nvPr>
        </p:nvSpPr>
        <p:spPr/>
        <p:txBody>
          <a:bodyPr/>
          <a:lstStyle/>
          <a:p>
            <a:r>
              <a:rPr lang="en-US"/>
              <a:t>Power BI</a:t>
            </a:r>
          </a:p>
        </p:txBody>
      </p:sp>
      <p:sp>
        <p:nvSpPr>
          <p:cNvPr id="3" name="Text Placeholder 2">
            <a:extLst>
              <a:ext uri="{FF2B5EF4-FFF2-40B4-BE49-F238E27FC236}">
                <a16:creationId xmlns:a16="http://schemas.microsoft.com/office/drawing/2014/main" id="{4A1C6150-4644-C658-ED15-22B10CE1A0EA}"/>
              </a:ext>
            </a:extLst>
          </p:cNvPr>
          <p:cNvSpPr>
            <a:spLocks noGrp="1"/>
          </p:cNvSpPr>
          <p:nvPr>
            <p:ph type="body" sz="quarter" idx="11"/>
          </p:nvPr>
        </p:nvSpPr>
        <p:spPr>
          <a:xfrm>
            <a:off x="588265" y="3464045"/>
            <a:ext cx="2088834" cy="615553"/>
          </a:xfrm>
        </p:spPr>
        <p:txBody>
          <a:bodyPr/>
          <a:lstStyle/>
          <a:p>
            <a:r>
              <a:rPr lang="zh-CN" altLang="en-US"/>
              <a:t>用自然语言生成 </a:t>
            </a:r>
            <a:r>
              <a:rPr lang="en-US" altLang="zh-CN"/>
              <a:t>DAX </a:t>
            </a:r>
            <a:r>
              <a:rPr lang="zh-CN" altLang="en-US"/>
              <a:t>表达式</a:t>
            </a:r>
            <a:endParaRPr lang="en-US"/>
          </a:p>
        </p:txBody>
      </p:sp>
      <p:sp>
        <p:nvSpPr>
          <p:cNvPr id="5" name="Rectangle 4">
            <a:extLst>
              <a:ext uri="{FF2B5EF4-FFF2-40B4-BE49-F238E27FC236}">
                <a16:creationId xmlns:a16="http://schemas.microsoft.com/office/drawing/2014/main" id="{786BCC1D-7936-4384-ACAE-5EF3566415BC}"/>
              </a:ext>
              <a:ext uri="{C183D7F6-B498-43B3-948B-1728B52AA6E4}">
                <adec:decorative xmlns:adec="http://schemas.microsoft.com/office/drawing/2017/decorative" val="1"/>
              </a:ext>
            </a:extLst>
          </p:cNvPr>
          <p:cNvSpPr/>
          <p:nvPr/>
        </p:nvSpPr>
        <p:spPr bwMode="auto">
          <a:xfrm>
            <a:off x="4081032" y="4591132"/>
            <a:ext cx="7348968" cy="933368"/>
          </a:xfrm>
          <a:prstGeom prst="rect">
            <a:avLst/>
          </a:prstGeom>
          <a:solidFill>
            <a:srgbClr val="F1F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2">
            <a:extLst>
              <a:ext uri="{FF2B5EF4-FFF2-40B4-BE49-F238E27FC236}">
                <a16:creationId xmlns:a16="http://schemas.microsoft.com/office/drawing/2014/main" id="{8B766190-898D-3E40-B6DE-9A16EB11DCB8}"/>
              </a:ext>
              <a:ext uri="{C183D7F6-B498-43B3-948B-1728B52AA6E4}">
                <adec:decorative xmlns:adec="http://schemas.microsoft.com/office/drawing/2017/decorative" val="1"/>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3050" y="607053"/>
            <a:ext cx="7346950" cy="4024562"/>
          </a:xfrm>
          <a:prstGeom prst="rect">
            <a:avLst/>
          </a:prstGeom>
          <a:noFill/>
          <a:ln w="12700">
            <a:noFill/>
            <a:miter lim="800000"/>
            <a:headEnd type="none" w="med" len="med"/>
            <a:tailEnd type="none" w="med" len="med"/>
          </a:ln>
          <a:effectLst/>
        </p:spPr>
      </p:pic>
    </p:spTree>
    <p:extLst>
      <p:ext uri="{BB962C8B-B14F-4D97-AF65-F5344CB8AC3E}">
        <p14:creationId xmlns:p14="http://schemas.microsoft.com/office/powerpoint/2010/main" val="3595057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100"/>
                                  </p:stCondLst>
                                  <p:childTnLst>
                                    <p:animMotion origin="layout" path="M 2.08333E-6 -4.44444E-6 L 2.08333E-6 0.01806 " pathEditMode="relative" rAng="0" ptsTypes="AA">
                                      <p:cBhvr>
                                        <p:cTn id="9" dur="500" spd="-100000" fill="hold"/>
                                        <p:tgtEl>
                                          <p:spTgt spid="8"/>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875E-6 -1.11111E-6 L 1.875E-6 0.01806 " pathEditMode="relative" rAng="0" ptsTypes="AA">
                                      <p:cBhvr>
                                        <p:cTn id="14" dur="500" spd="-100000" fill="hold"/>
                                        <p:tgtEl>
                                          <p:spTgt spid="4"/>
                                        </p:tgtEl>
                                        <p:attrNameLst>
                                          <p:attrName>ppt_x</p:attrName>
                                          <p:attrName>ppt_y</p:attrName>
                                        </p:attrNameLst>
                                      </p:cBhvr>
                                      <p:rCtr x="0" y="903"/>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1.875E-6 1.48148E-6 L 1.875E-6 0.01805 " pathEditMode="relative" rAng="0" ptsTypes="AA">
                                      <p:cBhvr>
                                        <p:cTn id="19" dur="500" spd="-100000" fill="hold"/>
                                        <p:tgtEl>
                                          <p:spTgt spid="5"/>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1AAF3-5E83-453D-93F3-0A28840D5B30}"/>
              </a:ext>
            </a:extLst>
          </p:cNvPr>
          <p:cNvSpPr>
            <a:spLocks noGrp="1"/>
          </p:cNvSpPr>
          <p:nvPr>
            <p:ph type="title"/>
          </p:nvPr>
        </p:nvSpPr>
        <p:spPr/>
        <p:txBody>
          <a:bodyPr/>
          <a:lstStyle/>
          <a:p>
            <a:r>
              <a:rPr lang="en-US"/>
              <a:t>Power Platform</a:t>
            </a:r>
          </a:p>
        </p:txBody>
      </p:sp>
      <p:sp>
        <p:nvSpPr>
          <p:cNvPr id="3" name="Text Placeholder 2">
            <a:extLst>
              <a:ext uri="{FF2B5EF4-FFF2-40B4-BE49-F238E27FC236}">
                <a16:creationId xmlns:a16="http://schemas.microsoft.com/office/drawing/2014/main" id="{73118CB1-8241-8B26-B01C-52A75E4752D5}"/>
              </a:ext>
            </a:extLst>
          </p:cNvPr>
          <p:cNvSpPr>
            <a:spLocks noGrp="1"/>
          </p:cNvSpPr>
          <p:nvPr>
            <p:ph type="body" sz="quarter" idx="11"/>
          </p:nvPr>
        </p:nvSpPr>
        <p:spPr>
          <a:xfrm>
            <a:off x="588264" y="3429000"/>
            <a:ext cx="4043371" cy="307777"/>
          </a:xfrm>
        </p:spPr>
        <p:txBody>
          <a:bodyPr/>
          <a:lstStyle/>
          <a:p>
            <a:r>
              <a:rPr lang="en-US"/>
              <a:t>Power </a:t>
            </a:r>
            <a:r>
              <a:rPr lang="en-US" err="1"/>
              <a:t>Fx</a:t>
            </a:r>
            <a:r>
              <a:rPr lang="en-US"/>
              <a:t> </a:t>
            </a:r>
            <a:r>
              <a:rPr lang="zh-CN" altLang="en-US"/>
              <a:t>公式</a:t>
            </a:r>
            <a:endParaRPr lang="en-US"/>
          </a:p>
        </p:txBody>
      </p:sp>
      <p:pic>
        <p:nvPicPr>
          <p:cNvPr id="4" name="Picture 3">
            <a:extLst>
              <a:ext uri="{FF2B5EF4-FFF2-40B4-BE49-F238E27FC236}">
                <a16:creationId xmlns:a16="http://schemas.microsoft.com/office/drawing/2014/main" id="{B11E2F6C-4DCB-42DB-AAA9-ABBF1E58F785}"/>
              </a:ext>
              <a:ext uri="{C183D7F6-B498-43B3-948B-1728B52AA6E4}">
                <adec:decorative xmlns:adec="http://schemas.microsoft.com/office/drawing/2017/decorative" val="1"/>
              </a:ext>
            </a:extLst>
          </p:cNvPr>
          <p:cNvPicPr>
            <a:picLocks noChangeAspect="1"/>
          </p:cNvPicPr>
          <p:nvPr/>
        </p:nvPicPr>
        <p:blipFill rotWithShape="1">
          <a:blip r:embed="rId3"/>
          <a:srcRect l="22135" t="14221" r="22135" b="14033"/>
          <a:stretch/>
        </p:blipFill>
        <p:spPr>
          <a:xfrm>
            <a:off x="3913646" y="292100"/>
            <a:ext cx="7690091" cy="5568948"/>
          </a:xfrm>
          <a:prstGeom prst="rect">
            <a:avLst/>
          </a:prstGeom>
        </p:spPr>
      </p:pic>
      <p:pic>
        <p:nvPicPr>
          <p:cNvPr id="6" name="Picture 2">
            <a:extLst>
              <a:ext uri="{FF2B5EF4-FFF2-40B4-BE49-F238E27FC236}">
                <a16:creationId xmlns:a16="http://schemas.microsoft.com/office/drawing/2014/main" id="{DB1FE462-B6FD-D049-92F7-086718061C5D}"/>
              </a:ext>
              <a:ext uri="{C183D7F6-B498-43B3-948B-1728B52AA6E4}">
                <adec:decorative xmlns:adec="http://schemas.microsoft.com/office/drawing/2017/decorative" val="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087382" y="634916"/>
            <a:ext cx="7342618" cy="3956216"/>
          </a:xfrm>
          <a:prstGeom prst="rect">
            <a:avLst/>
          </a:prstGeom>
          <a:noFill/>
          <a:ln w="12700">
            <a:noFill/>
            <a:miter lim="800000"/>
            <a:headEnd type="none" w="med" len="med"/>
            <a:tailEnd type="none" w="med" len="med"/>
          </a:ln>
          <a:effectLst/>
        </p:spPr>
      </p:pic>
      <p:sp>
        <p:nvSpPr>
          <p:cNvPr id="5" name="Rectangle 4">
            <a:extLst>
              <a:ext uri="{FF2B5EF4-FFF2-40B4-BE49-F238E27FC236}">
                <a16:creationId xmlns:a16="http://schemas.microsoft.com/office/drawing/2014/main" id="{36CD6D74-A5CA-4DF6-BABA-60066E09E4CA}"/>
              </a:ext>
              <a:ext uri="{C183D7F6-B498-43B3-948B-1728B52AA6E4}">
                <adec:decorative xmlns:adec="http://schemas.microsoft.com/office/drawing/2017/decorative" val="1"/>
              </a:ext>
            </a:extLst>
          </p:cNvPr>
          <p:cNvSpPr/>
          <p:nvPr/>
        </p:nvSpPr>
        <p:spPr bwMode="auto">
          <a:xfrm>
            <a:off x="4081032" y="4591132"/>
            <a:ext cx="7348968" cy="933368"/>
          </a:xfrm>
          <a:prstGeom prst="rect">
            <a:avLst/>
          </a:prstGeom>
          <a:solidFill>
            <a:srgbClr val="F1F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98F4454-FC16-451D-993C-D64DC1A85324}"/>
              </a:ext>
              <a:ext uri="{C183D7F6-B498-43B3-948B-1728B52AA6E4}">
                <adec:decorative xmlns:adec="http://schemas.microsoft.com/office/drawing/2017/decorative" val="1"/>
              </a:ext>
            </a:extLst>
          </p:cNvPr>
          <p:cNvSpPr/>
          <p:nvPr/>
        </p:nvSpPr>
        <p:spPr bwMode="auto">
          <a:xfrm>
            <a:off x="4081032" y="609600"/>
            <a:ext cx="7348968" cy="45719"/>
          </a:xfrm>
          <a:prstGeom prst="rect">
            <a:avLst/>
          </a:prstGeom>
          <a:solidFill>
            <a:srgbClr val="73277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47314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00"/>
                                  </p:stCondLst>
                                  <p:childTnLst>
                                    <p:animMotion origin="layout" path="M 1.875E-6 1.48148E-6 L 1.875E-6 0.01805 " pathEditMode="relative" rAng="0" ptsTypes="AA">
                                      <p:cBhvr>
                                        <p:cTn id="9" dur="500" spd="-100000" fill="hold"/>
                                        <p:tgtEl>
                                          <p:spTgt spid="6"/>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875E-6 -1.11111E-6 L 1.875E-6 0.01806 " pathEditMode="relative" rAng="0" ptsTypes="AA">
                                      <p:cBhvr>
                                        <p:cTn id="14" dur="500" spd="-100000" fill="hold"/>
                                        <p:tgtEl>
                                          <p:spTgt spid="4"/>
                                        </p:tgtEl>
                                        <p:attrNameLst>
                                          <p:attrName>ppt_x</p:attrName>
                                          <p:attrName>ppt_y</p:attrName>
                                        </p:attrNameLst>
                                      </p:cBhvr>
                                      <p:rCtr x="0" y="903"/>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1.875E-6 1.48148E-6 L 1.875E-6 0.01805 " pathEditMode="relative" rAng="0" ptsTypes="AA">
                                      <p:cBhvr>
                                        <p:cTn id="19" dur="500" spd="-100000" fill="hold"/>
                                        <p:tgtEl>
                                          <p:spTgt spid="5"/>
                                        </p:tgtEl>
                                        <p:attrNameLst>
                                          <p:attrName>ppt_x</p:attrName>
                                          <p:attrName>ppt_y</p:attrName>
                                        </p:attrNameLst>
                                      </p:cBhvr>
                                      <p:rCtr x="0" y="903"/>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2.29167E-6 3.7037E-7 L 2.29167E-6 0.01806 " pathEditMode="relative" rAng="0" ptsTypes="AA">
                                      <p:cBhvr>
                                        <p:cTn id="24" dur="500" spd="-100000" fill="hold"/>
                                        <p:tgtEl>
                                          <p:spTgt spid="9"/>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9"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AD65F299-A41C-88EE-AAD6-4E51F626941A}"/>
              </a:ext>
            </a:extLst>
          </p:cNvPr>
          <p:cNvSpPr>
            <a:spLocks noGrp="1"/>
          </p:cNvSpPr>
          <p:nvPr>
            <p:ph type="title"/>
          </p:nvPr>
        </p:nvSpPr>
        <p:spPr>
          <a:xfrm>
            <a:off x="717842" y="3004379"/>
            <a:ext cx="2820183" cy="677108"/>
          </a:xfrm>
        </p:spPr>
        <p:txBody>
          <a:bodyPr/>
          <a:lstStyle/>
          <a:p>
            <a:r>
              <a:rPr lang="zh-CN" altLang="en-US" sz="440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谢谢</a:t>
            </a:r>
            <a:endParaRPr lang="en-US" sz="440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endParaRPr>
          </a:p>
        </p:txBody>
      </p:sp>
    </p:spTree>
    <p:extLst>
      <p:ext uri="{BB962C8B-B14F-4D97-AF65-F5344CB8AC3E}">
        <p14:creationId xmlns:p14="http://schemas.microsoft.com/office/powerpoint/2010/main" val="193652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soft AI">
            <a:extLst>
              <a:ext uri="{FF2B5EF4-FFF2-40B4-BE49-F238E27FC236}">
                <a16:creationId xmlns:a16="http://schemas.microsoft.com/office/drawing/2014/main" id="{8F85588A-F8C3-4C8E-9149-C73394C544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62205" y="2430367"/>
            <a:ext cx="5067591" cy="1997267"/>
          </a:xfrm>
          <a:prstGeom prst="rect">
            <a:avLst/>
          </a:prstGeom>
        </p:spPr>
      </p:pic>
    </p:spTree>
    <p:extLst>
      <p:ext uri="{BB962C8B-B14F-4D97-AF65-F5344CB8AC3E}">
        <p14:creationId xmlns:p14="http://schemas.microsoft.com/office/powerpoint/2010/main" val="3565089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25428E-6 0.04607 L 2.25428E-6 -6.58193E-7 " pathEditMode="relative" rAng="0" ptsTypes="AA">
                                      <p:cBhvr>
                                        <p:cTn id="9" dur="6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3213556"/>
            <a:ext cx="4923774" cy="430887"/>
          </a:xfrm>
        </p:spPr>
        <p:txBody>
          <a:bodyPr/>
          <a:lstStyle/>
          <a:p>
            <a:r>
              <a:rPr lang="zh-CN" altLang="en-US" sz="2800" dirty="0"/>
              <a:t>新一代创新智能场景</a:t>
            </a: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228543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 name="TextBox 1">
            <a:extLst>
              <a:ext uri="{FF2B5EF4-FFF2-40B4-BE49-F238E27FC236}">
                <a16:creationId xmlns:a16="http://schemas.microsoft.com/office/drawing/2014/main" id="{D39B2C49-F613-765A-D78C-C7E206721433}"/>
              </a:ext>
            </a:extLst>
          </p:cNvPr>
          <p:cNvSpPr txBox="1"/>
          <p:nvPr/>
        </p:nvSpPr>
        <p:spPr>
          <a:xfrm>
            <a:off x="702140" y="5412543"/>
            <a:ext cx="267336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Comments</a:t>
            </a:r>
            <a:r>
              <a:rPr kumimoji="0" lang="en-US" sz="2000" b="0" i="0" u="none" strike="noStrike" kern="1200" cap="none" spc="0" normalizeH="0" noProof="0">
                <a:ln>
                  <a:noFill/>
                </a:ln>
                <a:solidFill>
                  <a:prstClr val="white"/>
                </a:solidFill>
                <a:effectLst/>
                <a:uLnTx/>
                <a:uFillTx/>
                <a:latin typeface="微软雅黑" panose="020B0503020204020204" pitchFamily="34" charset="-122"/>
                <a:ea typeface="微软雅黑" panose="020B0503020204020204" pitchFamily="34" charset="-122"/>
              </a:rPr>
              <a:t> from code</a:t>
            </a:r>
            <a:endPar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7CFD4A92-9671-29B4-6F3B-9CD063BDD270}"/>
              </a:ext>
            </a:extLst>
          </p:cNvPr>
          <p:cNvSpPr txBox="1"/>
          <p:nvPr/>
        </p:nvSpPr>
        <p:spPr>
          <a:xfrm>
            <a:off x="4434138" y="5554741"/>
            <a:ext cx="206370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Code</a:t>
            </a:r>
            <a:r>
              <a:rPr kumimoji="0" lang="en-US" sz="2000" b="0" i="0" u="none" strike="noStrike" kern="1200" cap="none" spc="0" normalizeH="0" noProof="0">
                <a:ln>
                  <a:noFill/>
                </a:ln>
                <a:solidFill>
                  <a:prstClr val="white"/>
                </a:solidFill>
                <a:effectLst/>
                <a:uLnTx/>
                <a:uFillTx/>
                <a:latin typeface="微软雅黑" panose="020B0503020204020204" pitchFamily="34" charset="-122"/>
                <a:ea typeface="微软雅黑" panose="020B0503020204020204" pitchFamily="34" charset="-122"/>
              </a:rPr>
              <a:t> refactoring</a:t>
            </a:r>
            <a:endPar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BF3F21E2-EBEB-F053-FD56-54B84F0E0DC5}"/>
              </a:ext>
            </a:extLst>
          </p:cNvPr>
          <p:cNvSpPr txBox="1"/>
          <p:nvPr/>
        </p:nvSpPr>
        <p:spPr>
          <a:xfrm>
            <a:off x="5725959" y="1781354"/>
            <a:ext cx="208505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Creative Ideation</a:t>
            </a:r>
          </a:p>
        </p:txBody>
      </p:sp>
      <p:sp>
        <p:nvSpPr>
          <p:cNvPr id="6" name="TextBox 5">
            <a:extLst>
              <a:ext uri="{FF2B5EF4-FFF2-40B4-BE49-F238E27FC236}">
                <a16:creationId xmlns:a16="http://schemas.microsoft.com/office/drawing/2014/main" id="{EF0DD873-119D-BF5D-7F97-A2149A799C6B}"/>
              </a:ext>
            </a:extLst>
          </p:cNvPr>
          <p:cNvSpPr txBox="1"/>
          <p:nvPr/>
        </p:nvSpPr>
        <p:spPr>
          <a:xfrm>
            <a:off x="8379512" y="5540158"/>
            <a:ext cx="22089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Image Generation</a:t>
            </a:r>
          </a:p>
        </p:txBody>
      </p:sp>
      <p:sp>
        <p:nvSpPr>
          <p:cNvPr id="7" name="TextBox 6">
            <a:extLst>
              <a:ext uri="{FF2B5EF4-FFF2-40B4-BE49-F238E27FC236}">
                <a16:creationId xmlns:a16="http://schemas.microsoft.com/office/drawing/2014/main" id="{8686D26E-17A4-23FE-D611-B6A4B341533B}"/>
              </a:ext>
            </a:extLst>
          </p:cNvPr>
          <p:cNvSpPr txBox="1"/>
          <p:nvPr/>
        </p:nvSpPr>
        <p:spPr>
          <a:xfrm>
            <a:off x="471202" y="4042397"/>
            <a:ext cx="210474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Virtual Assistants</a:t>
            </a:r>
          </a:p>
        </p:txBody>
      </p:sp>
      <p:sp>
        <p:nvSpPr>
          <p:cNvPr id="9" name="TextBox 8">
            <a:extLst>
              <a:ext uri="{FF2B5EF4-FFF2-40B4-BE49-F238E27FC236}">
                <a16:creationId xmlns:a16="http://schemas.microsoft.com/office/drawing/2014/main" id="{23391DD5-95C5-0F57-55BD-C5B282AE29BB}"/>
              </a:ext>
            </a:extLst>
          </p:cNvPr>
          <p:cNvSpPr txBox="1"/>
          <p:nvPr/>
        </p:nvSpPr>
        <p:spPr>
          <a:xfrm>
            <a:off x="8100323" y="1629899"/>
            <a:ext cx="207569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Subject</a:t>
            </a:r>
            <a:r>
              <a:rPr kumimoji="0" lang="en-US" sz="2000" b="0" i="0" u="none" strike="noStrike" kern="1200" cap="none" spc="0" normalizeH="0" noProof="0">
                <a:ln>
                  <a:noFill/>
                </a:ln>
                <a:solidFill>
                  <a:prstClr val="white"/>
                </a:solidFill>
                <a:effectLst/>
                <a:uLnTx/>
                <a:uFillTx/>
                <a:latin typeface="微软雅黑" panose="020B0503020204020204" pitchFamily="34" charset="-122"/>
                <a:ea typeface="微软雅黑" panose="020B0503020204020204" pitchFamily="34" charset="-122"/>
              </a:rPr>
              <a:t> Research</a:t>
            </a:r>
            <a:endPar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 name="TextBox 9">
            <a:extLst>
              <a:ext uri="{FF2B5EF4-FFF2-40B4-BE49-F238E27FC236}">
                <a16:creationId xmlns:a16="http://schemas.microsoft.com/office/drawing/2014/main" id="{427D1B4D-A99A-B1E7-DD95-3CBA8124B7CF}"/>
              </a:ext>
            </a:extLst>
          </p:cNvPr>
          <p:cNvSpPr txBox="1"/>
          <p:nvPr/>
        </p:nvSpPr>
        <p:spPr>
          <a:xfrm>
            <a:off x="506971" y="2328178"/>
            <a:ext cx="171040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Essay outlines</a:t>
            </a:r>
          </a:p>
        </p:txBody>
      </p:sp>
      <p:sp>
        <p:nvSpPr>
          <p:cNvPr id="11" name="TextBox 10">
            <a:extLst>
              <a:ext uri="{FF2B5EF4-FFF2-40B4-BE49-F238E27FC236}">
                <a16:creationId xmlns:a16="http://schemas.microsoft.com/office/drawing/2014/main" id="{6C4AA973-83F2-238C-9998-8B46E643794F}"/>
              </a:ext>
            </a:extLst>
          </p:cNvPr>
          <p:cNvSpPr txBox="1"/>
          <p:nvPr/>
        </p:nvSpPr>
        <p:spPr>
          <a:xfrm>
            <a:off x="9395816" y="4806642"/>
            <a:ext cx="176862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Poem creation</a:t>
            </a:r>
          </a:p>
        </p:txBody>
      </p:sp>
      <p:sp>
        <p:nvSpPr>
          <p:cNvPr id="27" name="Title 93">
            <a:extLst>
              <a:ext uri="{FF2B5EF4-FFF2-40B4-BE49-F238E27FC236}">
                <a16:creationId xmlns:a16="http://schemas.microsoft.com/office/drawing/2014/main" id="{4685C948-06A7-4610-9EA8-9FC0880AEB68}"/>
              </a:ext>
            </a:extLst>
          </p:cNvPr>
          <p:cNvSpPr txBox="1">
            <a:spLocks/>
          </p:cNvSpPr>
          <p:nvPr/>
        </p:nvSpPr>
        <p:spPr>
          <a:xfrm>
            <a:off x="702140"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微软雅黑" panose="020B0503020204020204" pitchFamily="34" charset="-122"/>
                <a:ea typeface="微软雅黑" panose="020B0503020204020204" pitchFamily="34" charset="-122"/>
              </a:rPr>
              <a:t>Azure </a:t>
            </a:r>
            <a:r>
              <a:rPr lang="en-US" sz="3200" err="1">
                <a:solidFill>
                  <a:prstClr val="white"/>
                </a:solidFill>
                <a:latin typeface="微软雅黑" panose="020B0503020204020204" pitchFamily="34" charset="-122"/>
                <a:ea typeface="微软雅黑" panose="020B0503020204020204" pitchFamily="34" charset="-122"/>
              </a:rPr>
              <a:t>OpenAI</a:t>
            </a:r>
            <a:r>
              <a:rPr lang="en-US" sz="3200">
                <a:solidFill>
                  <a:prstClr val="white"/>
                </a:solidFill>
                <a:latin typeface="微软雅黑" panose="020B0503020204020204" pitchFamily="34" charset="-122"/>
                <a:ea typeface="微软雅黑" panose="020B0503020204020204" pitchFamily="34" charset="-122"/>
              </a:rPr>
              <a:t> | </a:t>
            </a:r>
            <a:r>
              <a:rPr lang="zh-CN" altLang="en-US" sz="3200">
                <a:solidFill>
                  <a:prstClr val="white"/>
                </a:solidFill>
                <a:latin typeface="微软雅黑" panose="020B0503020204020204" pitchFamily="34" charset="-122"/>
                <a:ea typeface="微软雅黑" panose="020B0503020204020204" pitchFamily="34" charset="-122"/>
              </a:rPr>
              <a:t>能力</a:t>
            </a:r>
            <a:endParaRPr kumimoji="0" lang="en-US" sz="32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8" name="Straight Connector 7">
            <a:extLst>
              <a:ext uri="{FF2B5EF4-FFF2-40B4-BE49-F238E27FC236}">
                <a16:creationId xmlns:a16="http://schemas.microsoft.com/office/drawing/2014/main" id="{B961B4D9-9262-49CF-8C02-36BED03D646F}"/>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42" name="TextBox 41">
            <a:extLst>
              <a:ext uri="{FF2B5EF4-FFF2-40B4-BE49-F238E27FC236}">
                <a16:creationId xmlns:a16="http://schemas.microsoft.com/office/drawing/2014/main" id="{ECD70523-3877-A553-4F3B-59F4EF14664D}"/>
              </a:ext>
            </a:extLst>
          </p:cNvPr>
          <p:cNvSpPr txBox="1"/>
          <p:nvPr/>
        </p:nvSpPr>
        <p:spPr>
          <a:xfrm>
            <a:off x="3262119" y="3913036"/>
            <a:ext cx="261610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Language Translation</a:t>
            </a:r>
          </a:p>
        </p:txBody>
      </p:sp>
      <p:sp>
        <p:nvSpPr>
          <p:cNvPr id="48" name="TextBox 47">
            <a:extLst>
              <a:ext uri="{FF2B5EF4-FFF2-40B4-BE49-F238E27FC236}">
                <a16:creationId xmlns:a16="http://schemas.microsoft.com/office/drawing/2014/main" id="{5249C160-1B43-DB65-44AF-36CA1599E64D}"/>
              </a:ext>
            </a:extLst>
          </p:cNvPr>
          <p:cNvSpPr txBox="1"/>
          <p:nvPr/>
        </p:nvSpPr>
        <p:spPr>
          <a:xfrm>
            <a:off x="1258640" y="3061789"/>
            <a:ext cx="215392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Summarizing text</a:t>
            </a:r>
          </a:p>
        </p:txBody>
      </p:sp>
      <p:sp>
        <p:nvSpPr>
          <p:cNvPr id="53" name="TextBox 52">
            <a:extLst>
              <a:ext uri="{FF2B5EF4-FFF2-40B4-BE49-F238E27FC236}">
                <a16:creationId xmlns:a16="http://schemas.microsoft.com/office/drawing/2014/main" id="{7056E64A-6F37-9335-9523-FDDDB3C8C537}"/>
              </a:ext>
            </a:extLst>
          </p:cNvPr>
          <p:cNvSpPr txBox="1"/>
          <p:nvPr/>
        </p:nvSpPr>
        <p:spPr>
          <a:xfrm>
            <a:off x="3062249" y="2343331"/>
            <a:ext cx="224901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Extracting insights</a:t>
            </a:r>
          </a:p>
        </p:txBody>
      </p:sp>
      <p:sp>
        <p:nvSpPr>
          <p:cNvPr id="54" name="TextBox 53">
            <a:extLst>
              <a:ext uri="{FF2B5EF4-FFF2-40B4-BE49-F238E27FC236}">
                <a16:creationId xmlns:a16="http://schemas.microsoft.com/office/drawing/2014/main" id="{91BC8D92-7CA3-7184-15BE-E0B4071A9746}"/>
              </a:ext>
            </a:extLst>
          </p:cNvPr>
          <p:cNvSpPr txBox="1"/>
          <p:nvPr/>
        </p:nvSpPr>
        <p:spPr>
          <a:xfrm>
            <a:off x="2552734" y="4673745"/>
            <a:ext cx="184903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Classifying text</a:t>
            </a:r>
          </a:p>
        </p:txBody>
      </p:sp>
      <p:sp>
        <p:nvSpPr>
          <p:cNvPr id="55" name="TextBox 54">
            <a:extLst>
              <a:ext uri="{FF2B5EF4-FFF2-40B4-BE49-F238E27FC236}">
                <a16:creationId xmlns:a16="http://schemas.microsoft.com/office/drawing/2014/main" id="{FA1ED347-8325-4775-2956-D15565394E93}"/>
              </a:ext>
            </a:extLst>
          </p:cNvPr>
          <p:cNvSpPr txBox="1"/>
          <p:nvPr/>
        </p:nvSpPr>
        <p:spPr>
          <a:xfrm>
            <a:off x="6448176" y="4717349"/>
            <a:ext cx="256185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Answering questions</a:t>
            </a:r>
          </a:p>
        </p:txBody>
      </p:sp>
      <p:sp>
        <p:nvSpPr>
          <p:cNvPr id="56" name="TextBox 55">
            <a:extLst>
              <a:ext uri="{FF2B5EF4-FFF2-40B4-BE49-F238E27FC236}">
                <a16:creationId xmlns:a16="http://schemas.microsoft.com/office/drawing/2014/main" id="{D8908CD7-455F-6DD1-AAF5-51980D40AC91}"/>
              </a:ext>
            </a:extLst>
          </p:cNvPr>
          <p:cNvSpPr txBox="1"/>
          <p:nvPr/>
        </p:nvSpPr>
        <p:spPr>
          <a:xfrm>
            <a:off x="8281943" y="3416445"/>
            <a:ext cx="170078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Dialog agents</a:t>
            </a:r>
          </a:p>
        </p:txBody>
      </p:sp>
      <p:sp>
        <p:nvSpPr>
          <p:cNvPr id="57" name="TextBox 56">
            <a:extLst>
              <a:ext uri="{FF2B5EF4-FFF2-40B4-BE49-F238E27FC236}">
                <a16:creationId xmlns:a16="http://schemas.microsoft.com/office/drawing/2014/main" id="{7A1D5164-E9C8-E04D-87C2-8BD71278ED1C}"/>
              </a:ext>
            </a:extLst>
          </p:cNvPr>
          <p:cNvSpPr txBox="1"/>
          <p:nvPr/>
        </p:nvSpPr>
        <p:spPr>
          <a:xfrm>
            <a:off x="8742616" y="2421019"/>
            <a:ext cx="19888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Semantic search</a:t>
            </a:r>
          </a:p>
        </p:txBody>
      </p:sp>
      <p:sp>
        <p:nvSpPr>
          <p:cNvPr id="58" name="TextBox 57">
            <a:extLst>
              <a:ext uri="{FF2B5EF4-FFF2-40B4-BE49-F238E27FC236}">
                <a16:creationId xmlns:a16="http://schemas.microsoft.com/office/drawing/2014/main" id="{957B8230-D666-9867-DF4D-8C41F2F38928}"/>
              </a:ext>
            </a:extLst>
          </p:cNvPr>
          <p:cNvSpPr txBox="1"/>
          <p:nvPr/>
        </p:nvSpPr>
        <p:spPr>
          <a:xfrm>
            <a:off x="8844216" y="3996072"/>
            <a:ext cx="222657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Writing assistance</a:t>
            </a:r>
          </a:p>
        </p:txBody>
      </p:sp>
      <p:sp>
        <p:nvSpPr>
          <p:cNvPr id="59" name="TextBox 58">
            <a:extLst>
              <a:ext uri="{FF2B5EF4-FFF2-40B4-BE49-F238E27FC236}">
                <a16:creationId xmlns:a16="http://schemas.microsoft.com/office/drawing/2014/main" id="{3F015018-2E0D-3595-5CEF-59C6836F5BA7}"/>
              </a:ext>
            </a:extLst>
          </p:cNvPr>
          <p:cNvSpPr txBox="1"/>
          <p:nvPr/>
        </p:nvSpPr>
        <p:spPr>
          <a:xfrm>
            <a:off x="5682863" y="3048000"/>
            <a:ext cx="205985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Code generation</a:t>
            </a:r>
          </a:p>
        </p:txBody>
      </p:sp>
      <p:sp>
        <p:nvSpPr>
          <p:cNvPr id="62" name="Rectangle 61">
            <a:extLst>
              <a:ext uri="{FF2B5EF4-FFF2-40B4-BE49-F238E27FC236}">
                <a16:creationId xmlns:a16="http://schemas.microsoft.com/office/drawing/2014/main" id="{D9257036-685F-11C1-8D8E-FE77F5D43E0A}"/>
              </a:ext>
              <a:ext uri="{C183D7F6-B498-43B3-948B-1728B52AA6E4}">
                <adec:decorative xmlns:adec="http://schemas.microsoft.com/office/drawing/2017/decorative" val="1"/>
              </a:ext>
            </a:extLst>
          </p:cNvPr>
          <p:cNvSpPr/>
          <p:nvPr/>
        </p:nvSpPr>
        <p:spPr bwMode="auto">
          <a:xfrm>
            <a:off x="1" y="1137679"/>
            <a:ext cx="11985812" cy="55320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50" normalizeH="0" baseline="0" noProof="0">
              <a:ln w="3175">
                <a:noFill/>
              </a:ln>
              <a:gradFill flip="none" rotWithShape="1">
                <a:gsLst>
                  <a:gs pos="40000">
                    <a:srgbClr val="369AE7"/>
                  </a:gs>
                  <a:gs pos="20000">
                    <a:srgbClr val="0078D4"/>
                  </a:gs>
                  <a:gs pos="60000">
                    <a:srgbClr val="0078D4">
                      <a:lumMod val="45000"/>
                      <a:lumOff val="55000"/>
                    </a:srgbClr>
                  </a:gs>
                  <a:gs pos="80000">
                    <a:srgbClr val="0078D4">
                      <a:lumMod val="45000"/>
                      <a:lumOff val="55000"/>
                    </a:srgbClr>
                  </a:gs>
                  <a:gs pos="100000">
                    <a:prstClr val="white"/>
                  </a:gs>
                </a:gsLst>
                <a:lin ang="2700000" scaled="1"/>
                <a:tileRect/>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60" name="TextBox 59">
            <a:extLst>
              <a:ext uri="{FF2B5EF4-FFF2-40B4-BE49-F238E27FC236}">
                <a16:creationId xmlns:a16="http://schemas.microsoft.com/office/drawing/2014/main" id="{3C8C1148-B878-8C31-70B8-0ED4E741CF58}"/>
              </a:ext>
            </a:extLst>
          </p:cNvPr>
          <p:cNvSpPr txBox="1"/>
          <p:nvPr/>
        </p:nvSpPr>
        <p:spPr>
          <a:xfrm>
            <a:off x="1549660" y="3370641"/>
            <a:ext cx="9566917" cy="492443"/>
          </a:xfrm>
          <a:prstGeom prst="rect">
            <a:avLst/>
          </a:prstGeom>
          <a:noFill/>
        </p:spPr>
        <p:txBody>
          <a:bodyPr wrap="square" lIns="0" tIns="0" rIns="0" bIns="0" rtlCol="0">
            <a:spAutoFit/>
          </a:bodyPr>
          <a:lstStyle/>
          <a:p>
            <a:pPr lvl="0" algn="ctr" defTabSz="932472" fontAlgn="base">
              <a:spcBef>
                <a:spcPct val="0"/>
              </a:spcBef>
              <a:spcAft>
                <a:spcPct val="0"/>
              </a:spcAft>
              <a:defRPr/>
            </a:pPr>
            <a:r>
              <a:rPr lang="zh-CN" altLang="en-US" sz="3200" spc="-50">
                <a:ln w="3175">
                  <a:noFill/>
                </a:ln>
                <a:gradFill flip="none" rotWithShape="1">
                  <a:gsLst>
                    <a:gs pos="40000">
                      <a:srgbClr val="369AE7"/>
                    </a:gs>
                    <a:gs pos="20000">
                      <a:srgbClr val="0078D4"/>
                    </a:gs>
                    <a:gs pos="60000">
                      <a:srgbClr val="0078D4">
                        <a:lumMod val="45000"/>
                        <a:lumOff val="55000"/>
                      </a:srgbClr>
                    </a:gs>
                    <a:gs pos="80000">
                      <a:srgbClr val="0078D4">
                        <a:lumMod val="45000"/>
                        <a:lumOff val="55000"/>
                      </a:srgbClr>
                    </a:gs>
                    <a:gs pos="100000">
                      <a:prstClr val="white"/>
                    </a:gs>
                  </a:gsLst>
                  <a:lin ang="2700000" scaled="1"/>
                  <a:tileRect/>
                </a:gradFill>
                <a:latin typeface="微软雅黑" panose="020B0503020204020204" pitchFamily="34" charset="-122"/>
                <a:ea typeface="微软雅黑" panose="020B0503020204020204" pitchFamily="34" charset="-122"/>
                <a:cs typeface="Segoe UI" pitchFamily="34" charset="0"/>
              </a:rPr>
              <a:t>用几行输入实现无限生成</a:t>
            </a:r>
            <a:endParaRPr kumimoji="0" lang="en-US" sz="3200" b="0" i="0" u="none" strike="noStrike" kern="1200" cap="none" spc="-50" normalizeH="0" baseline="0" noProof="0">
              <a:ln w="3175">
                <a:noFill/>
              </a:ln>
              <a:gradFill flip="none" rotWithShape="1">
                <a:gsLst>
                  <a:gs pos="40000">
                    <a:srgbClr val="369AE7"/>
                  </a:gs>
                  <a:gs pos="20000">
                    <a:srgbClr val="0078D4"/>
                  </a:gs>
                  <a:gs pos="60000">
                    <a:srgbClr val="0078D4">
                      <a:lumMod val="45000"/>
                      <a:lumOff val="55000"/>
                    </a:srgbClr>
                  </a:gs>
                  <a:gs pos="80000">
                    <a:srgbClr val="0078D4">
                      <a:lumMod val="45000"/>
                      <a:lumOff val="55000"/>
                    </a:srgbClr>
                  </a:gs>
                  <a:gs pos="100000">
                    <a:prstClr val="white"/>
                  </a:gs>
                </a:gsLst>
                <a:lin ang="2700000" scaled="1"/>
                <a:tileRect/>
              </a:gradFill>
              <a:effectLst/>
              <a:uLnTx/>
              <a:uFillTx/>
              <a:latin typeface="微软雅黑" panose="020B0503020204020204" pitchFamily="34" charset="-122"/>
              <a:ea typeface="微软雅黑" panose="020B0503020204020204" pitchFamily="34" charset="-122"/>
              <a:cs typeface="Segoe UI" pitchFamily="34" charset="0"/>
            </a:endParaRPr>
          </a:p>
        </p:txBody>
      </p:sp>
    </p:spTree>
    <p:extLst>
      <p:ext uri="{BB962C8B-B14F-4D97-AF65-F5344CB8AC3E}">
        <p14:creationId xmlns:p14="http://schemas.microsoft.com/office/powerpoint/2010/main" val="3696155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2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64" presetClass="path" presetSubtype="0" decel="100000" fill="hold" grpId="0" nodeType="withEffect">
                                  <p:stCondLst>
                                    <p:cond delay="0"/>
                                  </p:stCondLst>
                                  <p:childTnLst>
                                    <p:animMotion origin="layout" path="M 4.16667E-6 0.0493 L 4.16667E-6 7.40741E-7 " pathEditMode="relative" rAng="0" ptsTypes="AA">
                                      <p:cBhvr>
                                        <p:cTn id="9" dur="700" fill="hold"/>
                                        <p:tgtEl>
                                          <p:spTgt spid="42"/>
                                        </p:tgtEl>
                                        <p:attrNameLst>
                                          <p:attrName>ppt_x</p:attrName>
                                          <p:attrName>ppt_y</p:attrName>
                                        </p:attrNameLst>
                                      </p:cBhvr>
                                      <p:rCtr x="0" y="-2292"/>
                                    </p:animMotion>
                                  </p:childTnLst>
                                </p:cTn>
                              </p:par>
                              <p:par>
                                <p:cTn id="10" presetID="10" presetClass="entr" presetSubtype="0" fill="hold" grpId="1" nodeType="withEffect">
                                  <p:stCondLst>
                                    <p:cond delay="40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par>
                                <p:cTn id="13" presetID="64" presetClass="path" presetSubtype="0" decel="100000" fill="hold" grpId="0" nodeType="withEffect">
                                  <p:stCondLst>
                                    <p:cond delay="200"/>
                                  </p:stCondLst>
                                  <p:childTnLst>
                                    <p:animMotion origin="layout" path="M 6.25E-7 0.04931 L 6.25E-7 -1.85185E-6 " pathEditMode="relative" rAng="0" ptsTypes="AA">
                                      <p:cBhvr>
                                        <p:cTn id="14" dur="700" fill="hold"/>
                                        <p:tgtEl>
                                          <p:spTgt spid="56"/>
                                        </p:tgtEl>
                                        <p:attrNameLst>
                                          <p:attrName>ppt_x</p:attrName>
                                          <p:attrName>ppt_y</p:attrName>
                                        </p:attrNameLst>
                                      </p:cBhvr>
                                      <p:rCtr x="0" y="-2477"/>
                                    </p:animMotion>
                                  </p:childTnLst>
                                </p:cTn>
                              </p:par>
                              <p:par>
                                <p:cTn id="15" presetID="10" presetClass="entr" presetSubtype="0" fill="hold" grpId="1" nodeType="withEffect">
                                  <p:stCondLst>
                                    <p:cond delay="60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par>
                                <p:cTn id="18" presetID="64" presetClass="path" presetSubtype="0" decel="100000" fill="hold" grpId="0" nodeType="withEffect">
                                  <p:stCondLst>
                                    <p:cond delay="400"/>
                                  </p:stCondLst>
                                  <p:childTnLst>
                                    <p:animMotion origin="layout" path="M -2.08333E-7 0.04629 L -2.08333E-7 7.40741E-7 " pathEditMode="relative" rAng="0" ptsTypes="AA">
                                      <p:cBhvr>
                                        <p:cTn id="19" dur="700" fill="hold"/>
                                        <p:tgtEl>
                                          <p:spTgt spid="59"/>
                                        </p:tgtEl>
                                        <p:attrNameLst>
                                          <p:attrName>ppt_x</p:attrName>
                                          <p:attrName>ppt_y</p:attrName>
                                        </p:attrNameLst>
                                      </p:cBhvr>
                                      <p:rCtr x="0" y="-2384"/>
                                    </p:animMotion>
                                  </p:childTnLst>
                                </p:cTn>
                              </p:par>
                              <p:par>
                                <p:cTn id="20" presetID="10" presetClass="entr" presetSubtype="0" fill="hold" grpId="1" nodeType="withEffect">
                                  <p:stCondLst>
                                    <p:cond delay="80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64" presetClass="path" presetSubtype="0" decel="100000" fill="hold" grpId="0" nodeType="withEffect">
                                  <p:stCondLst>
                                    <p:cond delay="600"/>
                                  </p:stCondLst>
                                  <p:childTnLst>
                                    <p:animMotion origin="layout" path="M -6.25E-7 0.04745 L -6.25E-7 -4.44444E-6 " pathEditMode="relative" rAng="0" ptsTypes="AA">
                                      <p:cBhvr>
                                        <p:cTn id="24" dur="700" fill="hold"/>
                                        <p:tgtEl>
                                          <p:spTgt spid="55"/>
                                        </p:tgtEl>
                                        <p:attrNameLst>
                                          <p:attrName>ppt_x</p:attrName>
                                          <p:attrName>ppt_y</p:attrName>
                                        </p:attrNameLst>
                                      </p:cBhvr>
                                      <p:rCtr x="0" y="-2222"/>
                                    </p:animMotion>
                                  </p:childTnLst>
                                </p:cTn>
                              </p:par>
                              <p:par>
                                <p:cTn id="25" presetID="10" presetClass="entr" presetSubtype="0" fill="hold" grpId="1" nodeType="withEffect">
                                  <p:stCondLst>
                                    <p:cond delay="10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64" presetClass="path" presetSubtype="0" decel="100000" fill="hold" grpId="0" nodeType="withEffect">
                                  <p:stCondLst>
                                    <p:cond delay="800"/>
                                  </p:stCondLst>
                                  <p:childTnLst>
                                    <p:animMotion origin="layout" path="M 3.95833E-6 0.04537 L 3.95833E-6 1.11111E-6 " pathEditMode="relative" rAng="0" ptsTypes="AA">
                                      <p:cBhvr>
                                        <p:cTn id="29" dur="700" fill="hold"/>
                                        <p:tgtEl>
                                          <p:spTgt spid="54"/>
                                        </p:tgtEl>
                                        <p:attrNameLst>
                                          <p:attrName>ppt_x</p:attrName>
                                          <p:attrName>ppt_y</p:attrName>
                                        </p:attrNameLst>
                                      </p:cBhvr>
                                      <p:rCtr x="0" y="-2407"/>
                                    </p:animMotion>
                                  </p:childTnLst>
                                </p:cTn>
                              </p:par>
                              <p:par>
                                <p:cTn id="30" presetID="10" presetClass="entr" presetSubtype="0" fill="hold" grpId="1" nodeType="withEffect">
                                  <p:stCondLst>
                                    <p:cond delay="120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par>
                                <p:cTn id="33" presetID="64" presetClass="path" presetSubtype="0" decel="100000" fill="hold" grpId="0" nodeType="withEffect">
                                  <p:stCondLst>
                                    <p:cond delay="1000"/>
                                  </p:stCondLst>
                                  <p:childTnLst>
                                    <p:animMotion origin="layout" path="M 2.70833E-6 0.04445 L 2.70833E-6 2.96296E-6 " pathEditMode="relative" rAng="0" ptsTypes="AA">
                                      <p:cBhvr>
                                        <p:cTn id="34" dur="700" fill="hold"/>
                                        <p:tgtEl>
                                          <p:spTgt spid="57"/>
                                        </p:tgtEl>
                                        <p:attrNameLst>
                                          <p:attrName>ppt_x</p:attrName>
                                          <p:attrName>ppt_y</p:attrName>
                                        </p:attrNameLst>
                                      </p:cBhvr>
                                      <p:rCtr x="0" y="-2269"/>
                                    </p:animMotion>
                                  </p:childTnLst>
                                </p:cTn>
                              </p:par>
                              <p:par>
                                <p:cTn id="35" presetID="10" presetClass="entr" presetSubtype="0" fill="hold" grpId="1" nodeType="withEffect">
                                  <p:stCondLst>
                                    <p:cond delay="140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64" presetClass="path" presetSubtype="0" decel="100000" fill="hold" grpId="0" nodeType="withEffect">
                                  <p:stCondLst>
                                    <p:cond delay="1200"/>
                                  </p:stCondLst>
                                  <p:childTnLst>
                                    <p:animMotion origin="layout" path="M 2.91667E-6 0.05162 L 2.91667E-6 4.81481E-6 " pathEditMode="relative" rAng="0" ptsTypes="AA">
                                      <p:cBhvr>
                                        <p:cTn id="39" dur="700" fill="hold"/>
                                        <p:tgtEl>
                                          <p:spTgt spid="53"/>
                                        </p:tgtEl>
                                        <p:attrNameLst>
                                          <p:attrName>ppt_x</p:attrName>
                                          <p:attrName>ppt_y</p:attrName>
                                        </p:attrNameLst>
                                      </p:cBhvr>
                                      <p:rCtr x="0" y="-2778"/>
                                    </p:animMotion>
                                  </p:childTnLst>
                                </p:cTn>
                              </p:par>
                              <p:par>
                                <p:cTn id="40" presetID="10" presetClass="entr" presetSubtype="0" fill="hold" grpId="1" nodeType="withEffect">
                                  <p:stCondLst>
                                    <p:cond delay="160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64" presetClass="path" presetSubtype="0" decel="100000" fill="hold" grpId="0" nodeType="withEffect">
                                  <p:stCondLst>
                                    <p:cond delay="1400"/>
                                  </p:stCondLst>
                                  <p:childTnLst>
                                    <p:animMotion origin="layout" path="M -4.79167E-6 0.04931 L -4.79167E-6 -1.76725E-17 " pathEditMode="relative" rAng="0" ptsTypes="AA">
                                      <p:cBhvr>
                                        <p:cTn id="44" dur="700" fill="hold"/>
                                        <p:tgtEl>
                                          <p:spTgt spid="48"/>
                                        </p:tgtEl>
                                        <p:attrNameLst>
                                          <p:attrName>ppt_x</p:attrName>
                                          <p:attrName>ppt_y</p:attrName>
                                        </p:attrNameLst>
                                      </p:cBhvr>
                                      <p:rCtr x="0" y="-2477"/>
                                    </p:animMotion>
                                  </p:childTnLst>
                                </p:cTn>
                              </p:par>
                              <p:par>
                                <p:cTn id="45" presetID="10" presetClass="entr" presetSubtype="0" fill="hold" grpId="1" nodeType="withEffect">
                                  <p:stCondLst>
                                    <p:cond delay="180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64" presetClass="path" presetSubtype="0" decel="100000" fill="hold" grpId="0" nodeType="withEffect">
                                  <p:stCondLst>
                                    <p:cond delay="1600"/>
                                  </p:stCondLst>
                                  <p:childTnLst>
                                    <p:animMotion origin="layout" path="M -8.33333E-7 0.04236 L -8.33333E-7 1.11111E-6 " pathEditMode="relative" rAng="0" ptsTypes="AA">
                                      <p:cBhvr>
                                        <p:cTn id="49" dur="700" fill="hold"/>
                                        <p:tgtEl>
                                          <p:spTgt spid="58"/>
                                        </p:tgtEl>
                                        <p:attrNameLst>
                                          <p:attrName>ppt_x</p:attrName>
                                          <p:attrName>ppt_y</p:attrName>
                                        </p:attrNameLst>
                                      </p:cBhvr>
                                      <p:rCtr x="0" y="-1991"/>
                                    </p:animMotion>
                                  </p:childTnLst>
                                </p:cTn>
                              </p:par>
                              <p:par>
                                <p:cTn id="50" presetID="10" presetClass="entr" presetSubtype="0" fill="hold" grpId="1" nodeType="withEffect">
                                  <p:stCondLst>
                                    <p:cond delay="160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64" presetClass="path" presetSubtype="0" decel="100000" fill="hold" grpId="0" nodeType="withEffect">
                                  <p:stCondLst>
                                    <p:cond delay="1600"/>
                                  </p:stCondLst>
                                  <p:childTnLst>
                                    <p:animMotion origin="layout" path="M -3.54167E-6 0.04537 L -3.54167E-6 -4.07407E-6 " pathEditMode="relative" rAng="0" ptsTypes="AA">
                                      <p:cBhvr>
                                        <p:cTn id="54" dur="700" fill="hold"/>
                                        <p:tgtEl>
                                          <p:spTgt spid="2"/>
                                        </p:tgtEl>
                                        <p:attrNameLst>
                                          <p:attrName>ppt_x</p:attrName>
                                          <p:attrName>ppt_y</p:attrName>
                                        </p:attrNameLst>
                                      </p:cBhvr>
                                      <p:rCtr x="0" y="-2269"/>
                                    </p:animMotion>
                                  </p:childTnLst>
                                </p:cTn>
                              </p:par>
                              <p:par>
                                <p:cTn id="55" presetID="10" presetClass="entr" presetSubtype="0" fill="hold" grpId="1" nodeType="withEffect">
                                  <p:stCondLst>
                                    <p:cond delay="160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par>
                                <p:cTn id="58" presetID="64" presetClass="path" presetSubtype="0" decel="100000" fill="hold" grpId="0" nodeType="withEffect">
                                  <p:stCondLst>
                                    <p:cond delay="1400"/>
                                  </p:stCondLst>
                                  <p:childTnLst>
                                    <p:animMotion origin="layout" path="M 3.54167E-6 0.04537 L 3.54167E-6 2.59259E-6 " pathEditMode="relative" rAng="0" ptsTypes="AA">
                                      <p:cBhvr>
                                        <p:cTn id="59" dur="700" fill="hold"/>
                                        <p:tgtEl>
                                          <p:spTgt spid="4"/>
                                        </p:tgtEl>
                                        <p:attrNameLst>
                                          <p:attrName>ppt_x</p:attrName>
                                          <p:attrName>ppt_y</p:attrName>
                                        </p:attrNameLst>
                                      </p:cBhvr>
                                      <p:rCtr x="0" y="-2269"/>
                                    </p:animMotion>
                                  </p:childTnLst>
                                </p:cTn>
                              </p:par>
                              <p:par>
                                <p:cTn id="60" presetID="10" presetClass="entr" presetSubtype="0" fill="hold" grpId="1" nodeType="withEffect">
                                  <p:stCondLst>
                                    <p:cond delay="14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par>
                                <p:cTn id="63" presetID="64" presetClass="path" presetSubtype="0" decel="100000" fill="hold" grpId="0" nodeType="withEffect">
                                  <p:stCondLst>
                                    <p:cond delay="1200"/>
                                  </p:stCondLst>
                                  <p:childTnLst>
                                    <p:animMotion origin="layout" path="M 2.91667E-6 0.04537 L 2.91667E-6 4.07407E-6 " pathEditMode="relative" rAng="0" ptsTypes="AA">
                                      <p:cBhvr>
                                        <p:cTn id="64" dur="700" fill="hold"/>
                                        <p:tgtEl>
                                          <p:spTgt spid="5"/>
                                        </p:tgtEl>
                                        <p:attrNameLst>
                                          <p:attrName>ppt_x</p:attrName>
                                          <p:attrName>ppt_y</p:attrName>
                                        </p:attrNameLst>
                                      </p:cBhvr>
                                      <p:rCtr x="0" y="-2269"/>
                                    </p:animMotion>
                                  </p:childTnLst>
                                </p:cTn>
                              </p:par>
                              <p:par>
                                <p:cTn id="65" presetID="10" presetClass="entr" presetSubtype="0" fill="hold" grpId="1" nodeType="withEffect">
                                  <p:stCondLst>
                                    <p:cond delay="140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64" presetClass="path" presetSubtype="0" decel="100000" fill="hold" grpId="0" nodeType="withEffect">
                                  <p:stCondLst>
                                    <p:cond delay="1200"/>
                                  </p:stCondLst>
                                  <p:childTnLst>
                                    <p:animMotion origin="layout" path="M -2.91667E-6 0.04537 L -2.91667E-6 -4.07407E-6 " pathEditMode="relative" rAng="0" ptsTypes="AA">
                                      <p:cBhvr>
                                        <p:cTn id="69" dur="700" fill="hold"/>
                                        <p:tgtEl>
                                          <p:spTgt spid="6"/>
                                        </p:tgtEl>
                                        <p:attrNameLst>
                                          <p:attrName>ppt_x</p:attrName>
                                          <p:attrName>ppt_y</p:attrName>
                                        </p:attrNameLst>
                                      </p:cBhvr>
                                      <p:rCtr x="0" y="-2269"/>
                                    </p:animMotion>
                                  </p:childTnLst>
                                </p:cTn>
                              </p:par>
                              <p:par>
                                <p:cTn id="70" presetID="10" presetClass="entr" presetSubtype="0" fill="hold" grpId="1" nodeType="withEffect">
                                  <p:stCondLst>
                                    <p:cond delay="140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64" presetClass="path" presetSubtype="0" decel="100000" fill="hold" grpId="0" nodeType="withEffect">
                                  <p:stCondLst>
                                    <p:cond delay="1200"/>
                                  </p:stCondLst>
                                  <p:childTnLst>
                                    <p:animMotion origin="layout" path="M 1.875E-6 0.04537 L 1.875E-6 4.44444E-6 " pathEditMode="relative" rAng="0" ptsTypes="AA">
                                      <p:cBhvr>
                                        <p:cTn id="74" dur="700" fill="hold"/>
                                        <p:tgtEl>
                                          <p:spTgt spid="7"/>
                                        </p:tgtEl>
                                        <p:attrNameLst>
                                          <p:attrName>ppt_x</p:attrName>
                                          <p:attrName>ppt_y</p:attrName>
                                        </p:attrNameLst>
                                      </p:cBhvr>
                                      <p:rCtr x="0" y="-2269"/>
                                    </p:animMotion>
                                  </p:childTnLst>
                                </p:cTn>
                              </p:par>
                              <p:par>
                                <p:cTn id="75" presetID="10" presetClass="entr" presetSubtype="0" fill="hold" grpId="1" nodeType="withEffect">
                                  <p:stCondLst>
                                    <p:cond delay="120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par>
                                <p:cTn id="78" presetID="64" presetClass="path" presetSubtype="0" decel="100000" fill="hold" grpId="0" nodeType="withEffect">
                                  <p:stCondLst>
                                    <p:cond delay="1000"/>
                                  </p:stCondLst>
                                  <p:childTnLst>
                                    <p:animMotion origin="layout" path="M 1.45833E-6 0.04537 L 1.45833E-6 4.81481E-6 " pathEditMode="relative" rAng="0" ptsTypes="AA">
                                      <p:cBhvr>
                                        <p:cTn id="79" dur="700" fill="hold"/>
                                        <p:tgtEl>
                                          <p:spTgt spid="9"/>
                                        </p:tgtEl>
                                        <p:attrNameLst>
                                          <p:attrName>ppt_x</p:attrName>
                                          <p:attrName>ppt_y</p:attrName>
                                        </p:attrNameLst>
                                      </p:cBhvr>
                                      <p:rCtr x="0" y="-2269"/>
                                    </p:animMotion>
                                  </p:childTnLst>
                                </p:cTn>
                              </p:par>
                              <p:par>
                                <p:cTn id="80" presetID="10" presetClass="entr" presetSubtype="0" fill="hold" grpId="1" nodeType="withEffect">
                                  <p:stCondLst>
                                    <p:cond delay="120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par>
                                <p:cTn id="83" presetID="64" presetClass="path" presetSubtype="0" decel="100000" fill="hold" grpId="0" nodeType="withEffect">
                                  <p:stCondLst>
                                    <p:cond delay="1000"/>
                                  </p:stCondLst>
                                  <p:childTnLst>
                                    <p:animMotion origin="layout" path="M 6.25E-7 0.04537 L 6.25E-7 4.44444E-6 " pathEditMode="relative" rAng="0" ptsTypes="AA">
                                      <p:cBhvr>
                                        <p:cTn id="84" dur="700" fill="hold"/>
                                        <p:tgtEl>
                                          <p:spTgt spid="10"/>
                                        </p:tgtEl>
                                        <p:attrNameLst>
                                          <p:attrName>ppt_x</p:attrName>
                                          <p:attrName>ppt_y</p:attrName>
                                        </p:attrNameLst>
                                      </p:cBhvr>
                                      <p:rCtr x="0" y="-2269"/>
                                    </p:animMotion>
                                  </p:childTnLst>
                                </p:cTn>
                              </p:par>
                              <p:par>
                                <p:cTn id="85" presetID="10" presetClass="entr" presetSubtype="0" fill="hold" grpId="1" nodeType="withEffect">
                                  <p:stCondLst>
                                    <p:cond delay="120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par>
                                <p:cTn id="88" presetID="64" presetClass="path" presetSubtype="0" decel="100000" fill="hold" grpId="0" nodeType="withEffect">
                                  <p:stCondLst>
                                    <p:cond delay="1000"/>
                                  </p:stCondLst>
                                  <p:childTnLst>
                                    <p:animMotion origin="layout" path="M 2.08333E-7 0.04537 L 2.08333E-7 3.7037E-7 " pathEditMode="relative" rAng="0" ptsTypes="AA">
                                      <p:cBhvr>
                                        <p:cTn id="89" dur="700" fill="hold"/>
                                        <p:tgtEl>
                                          <p:spTgt spid="11"/>
                                        </p:tgtEl>
                                        <p:attrNameLst>
                                          <p:attrName>ppt_x</p:attrName>
                                          <p:attrName>ppt_y</p:attrName>
                                        </p:attrNameLst>
                                      </p:cBhvr>
                                      <p:rCtr x="0" y="-2269"/>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fade">
                                      <p:cBhvr>
                                        <p:cTn id="94" dur="500"/>
                                        <p:tgtEl>
                                          <p:spTgt spid="62"/>
                                        </p:tgtEl>
                                      </p:cBhvr>
                                    </p:animEffect>
                                  </p:childTnLst>
                                </p:cTn>
                              </p:par>
                            </p:childTnLst>
                          </p:cTn>
                        </p:par>
                        <p:par>
                          <p:cTn id="95" fill="hold">
                            <p:stCondLst>
                              <p:cond delay="500"/>
                            </p:stCondLst>
                            <p:childTnLst>
                              <p:par>
                                <p:cTn id="96" presetID="22" presetClass="entr" presetSubtype="8" fill="hold" grpId="0" nodeType="afterEffect">
                                  <p:stCondLst>
                                    <p:cond delay="0"/>
                                  </p:stCondLst>
                                  <p:childTnLst>
                                    <p:set>
                                      <p:cBhvr>
                                        <p:cTn id="97" dur="1" fill="hold">
                                          <p:stCondLst>
                                            <p:cond delay="0"/>
                                          </p:stCondLst>
                                        </p:cTn>
                                        <p:tgtEl>
                                          <p:spTgt spid="60"/>
                                        </p:tgtEl>
                                        <p:attrNameLst>
                                          <p:attrName>style.visibility</p:attrName>
                                        </p:attrNameLst>
                                      </p:cBhvr>
                                      <p:to>
                                        <p:strVal val="visible"/>
                                      </p:to>
                                    </p:set>
                                    <p:animEffect transition="in" filter="wipe(left)">
                                      <p:cBhvr>
                                        <p:cTn id="9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5" grpId="0"/>
      <p:bldP spid="5" grpId="1"/>
      <p:bldP spid="6" grpId="0"/>
      <p:bldP spid="6" grpId="1"/>
      <p:bldP spid="7" grpId="0"/>
      <p:bldP spid="7" grpId="1"/>
      <p:bldP spid="9" grpId="0"/>
      <p:bldP spid="9" grpId="1"/>
      <p:bldP spid="10" grpId="0"/>
      <p:bldP spid="10" grpId="1"/>
      <p:bldP spid="11" grpId="0"/>
      <p:bldP spid="11" grpId="1"/>
      <p:bldP spid="42" grpId="0"/>
      <p:bldP spid="42" grpId="1"/>
      <p:bldP spid="48" grpId="0"/>
      <p:bldP spid="48"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2" grpId="0" animBg="1"/>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B87A-9373-4180-BDEB-4FC54C935C59}"/>
              </a:ext>
            </a:extLst>
          </p:cNvPr>
          <p:cNvSpPr>
            <a:spLocks noGrp="1"/>
          </p:cNvSpPr>
          <p:nvPr>
            <p:ph type="title"/>
          </p:nvPr>
        </p:nvSpPr>
        <p:spPr>
          <a:xfrm>
            <a:off x="588263" y="457200"/>
            <a:ext cx="11018520" cy="492443"/>
          </a:xfrm>
        </p:spPr>
        <p:txBody>
          <a:bodyPr/>
          <a:lstStyle/>
          <a:p>
            <a:r>
              <a:rPr lang="zh-CN" altLang="en-US">
                <a:latin typeface="微软雅黑" panose="020B0503020204020204" pitchFamily="34" charset="-122"/>
                <a:ea typeface="微软雅黑" panose="020B0503020204020204" pitchFamily="34" charset="-122"/>
              </a:rPr>
              <a:t>解锁全新应用场景</a:t>
            </a:r>
          </a:p>
        </p:txBody>
      </p:sp>
      <p:grpSp>
        <p:nvGrpSpPr>
          <p:cNvPr id="7" name="Group 6">
            <a:extLst>
              <a:ext uri="{FF2B5EF4-FFF2-40B4-BE49-F238E27FC236}">
                <a16:creationId xmlns:a16="http://schemas.microsoft.com/office/drawing/2014/main" id="{23AD5F2C-5A21-481E-9565-3F2D571AD2AA}"/>
              </a:ext>
              <a:ext uri="{C183D7F6-B498-43B3-948B-1728B52AA6E4}">
                <adec:decorative xmlns:adec="http://schemas.microsoft.com/office/drawing/2017/decorative" val="1"/>
              </a:ext>
            </a:extLst>
          </p:cNvPr>
          <p:cNvGrpSpPr/>
          <p:nvPr/>
        </p:nvGrpSpPr>
        <p:grpSpPr>
          <a:xfrm>
            <a:off x="970968" y="1334314"/>
            <a:ext cx="514932" cy="370752"/>
            <a:chOff x="4338605" y="2207177"/>
            <a:chExt cx="514932" cy="370752"/>
          </a:xfrm>
        </p:grpSpPr>
        <p:sp>
          <p:nvSpPr>
            <p:cNvPr id="21" name="Rectangle 5">
              <a:extLst>
                <a:ext uri="{FF2B5EF4-FFF2-40B4-BE49-F238E27FC236}">
                  <a16:creationId xmlns:a16="http://schemas.microsoft.com/office/drawing/2014/main" id="{E8D8C0F9-F450-41D9-9FB7-0A2290A279F5}"/>
                </a:ext>
              </a:extLst>
            </p:cNvPr>
            <p:cNvSpPr>
              <a:spLocks noChangeArrowheads="1"/>
            </p:cNvSpPr>
            <p:nvPr/>
          </p:nvSpPr>
          <p:spPr bwMode="auto">
            <a:xfrm>
              <a:off x="4338605" y="2207177"/>
              <a:ext cx="370752" cy="370752"/>
            </a:xfrm>
            <a:prstGeom prst="rect">
              <a:avLst/>
            </a:prstGeom>
            <a:solidFill>
              <a:srgbClr val="0078D7"/>
            </a:solidFill>
            <a:ln w="9525">
              <a:solidFill>
                <a:srgbClr val="000000"/>
              </a:solid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cs typeface="+mn-cs"/>
              </a:endParaRPr>
            </a:p>
          </p:txBody>
        </p:sp>
        <p:sp>
          <p:nvSpPr>
            <p:cNvPr id="22" name="Freeform 6">
              <a:extLst>
                <a:ext uri="{FF2B5EF4-FFF2-40B4-BE49-F238E27FC236}">
                  <a16:creationId xmlns:a16="http://schemas.microsoft.com/office/drawing/2014/main" id="{6F57D603-0925-4116-9F0D-68489B9253E6}"/>
                </a:ext>
              </a:extLst>
            </p:cNvPr>
            <p:cNvSpPr>
              <a:spLocks/>
            </p:cNvSpPr>
            <p:nvPr/>
          </p:nvSpPr>
          <p:spPr bwMode="auto">
            <a:xfrm>
              <a:off x="4582339" y="2278124"/>
              <a:ext cx="242590" cy="241447"/>
            </a:xfrm>
            <a:custGeom>
              <a:avLst/>
              <a:gdLst>
                <a:gd name="T0" fmla="*/ 212 w 212"/>
                <a:gd name="T1" fmla="*/ 36 h 211"/>
                <a:gd name="T2" fmla="*/ 49 w 212"/>
                <a:gd name="T3" fmla="*/ 199 h 211"/>
                <a:gd name="T4" fmla="*/ 0 w 212"/>
                <a:gd name="T5" fmla="*/ 211 h 211"/>
                <a:gd name="T6" fmla="*/ 13 w 212"/>
                <a:gd name="T7" fmla="*/ 163 h 211"/>
                <a:gd name="T8" fmla="*/ 176 w 212"/>
                <a:gd name="T9" fmla="*/ 0 h 211"/>
                <a:gd name="T10" fmla="*/ 212 w 212"/>
                <a:gd name="T11" fmla="*/ 36 h 211"/>
              </a:gdLst>
              <a:ahLst/>
              <a:cxnLst>
                <a:cxn ang="0">
                  <a:pos x="T0" y="T1"/>
                </a:cxn>
                <a:cxn ang="0">
                  <a:pos x="T2" y="T3"/>
                </a:cxn>
                <a:cxn ang="0">
                  <a:pos x="T4" y="T5"/>
                </a:cxn>
                <a:cxn ang="0">
                  <a:pos x="T6" y="T7"/>
                </a:cxn>
                <a:cxn ang="0">
                  <a:pos x="T8" y="T9"/>
                </a:cxn>
                <a:cxn ang="0">
                  <a:pos x="T10" y="T11"/>
                </a:cxn>
              </a:cxnLst>
              <a:rect l="0" t="0" r="r" b="b"/>
              <a:pathLst>
                <a:path w="212" h="211">
                  <a:moveTo>
                    <a:pt x="212" y="36"/>
                  </a:moveTo>
                  <a:lnTo>
                    <a:pt x="49" y="199"/>
                  </a:lnTo>
                  <a:lnTo>
                    <a:pt x="0" y="211"/>
                  </a:lnTo>
                  <a:lnTo>
                    <a:pt x="13" y="163"/>
                  </a:lnTo>
                  <a:lnTo>
                    <a:pt x="176" y="0"/>
                  </a:lnTo>
                  <a:lnTo>
                    <a:pt x="212" y="36"/>
                  </a:lnTo>
                  <a:close/>
                </a:path>
              </a:pathLst>
            </a:custGeom>
            <a:solidFill>
              <a:schemeClr val="accent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cs typeface="+mn-cs"/>
              </a:endParaRPr>
            </a:p>
          </p:txBody>
        </p:sp>
        <p:sp>
          <p:nvSpPr>
            <p:cNvPr id="23" name="Freeform 7">
              <a:extLst>
                <a:ext uri="{FF2B5EF4-FFF2-40B4-BE49-F238E27FC236}">
                  <a16:creationId xmlns:a16="http://schemas.microsoft.com/office/drawing/2014/main" id="{90B40842-CD3C-4D13-9D9F-6D83A85E8779}"/>
                </a:ext>
              </a:extLst>
            </p:cNvPr>
            <p:cNvSpPr>
              <a:spLocks/>
            </p:cNvSpPr>
            <p:nvPr/>
          </p:nvSpPr>
          <p:spPr bwMode="auto">
            <a:xfrm>
              <a:off x="4796322" y="2249516"/>
              <a:ext cx="57215" cy="57215"/>
            </a:xfrm>
            <a:custGeom>
              <a:avLst/>
              <a:gdLst>
                <a:gd name="T0" fmla="*/ 15 w 50"/>
                <a:gd name="T1" fmla="*/ 0 h 50"/>
                <a:gd name="T2" fmla="*/ 0 w 50"/>
                <a:gd name="T3" fmla="*/ 14 h 50"/>
                <a:gd name="T4" fmla="*/ 36 w 50"/>
                <a:gd name="T5" fmla="*/ 50 h 50"/>
                <a:gd name="T6" fmla="*/ 50 w 50"/>
                <a:gd name="T7" fmla="*/ 36 h 50"/>
                <a:gd name="T8" fmla="*/ 15 w 50"/>
                <a:gd name="T9" fmla="*/ 0 h 50"/>
              </a:gdLst>
              <a:ahLst/>
              <a:cxnLst>
                <a:cxn ang="0">
                  <a:pos x="T0" y="T1"/>
                </a:cxn>
                <a:cxn ang="0">
                  <a:pos x="T2" y="T3"/>
                </a:cxn>
                <a:cxn ang="0">
                  <a:pos x="T4" y="T5"/>
                </a:cxn>
                <a:cxn ang="0">
                  <a:pos x="T6" y="T7"/>
                </a:cxn>
                <a:cxn ang="0">
                  <a:pos x="T8" y="T9"/>
                </a:cxn>
              </a:cxnLst>
              <a:rect l="0" t="0" r="r" b="b"/>
              <a:pathLst>
                <a:path w="50" h="50">
                  <a:moveTo>
                    <a:pt x="15" y="0"/>
                  </a:moveTo>
                  <a:lnTo>
                    <a:pt x="0" y="14"/>
                  </a:lnTo>
                  <a:lnTo>
                    <a:pt x="36" y="50"/>
                  </a:lnTo>
                  <a:lnTo>
                    <a:pt x="50" y="36"/>
                  </a:lnTo>
                  <a:lnTo>
                    <a:pt x="15" y="0"/>
                  </a:lnTo>
                  <a:close/>
                </a:path>
              </a:pathLst>
            </a:custGeom>
            <a:solidFill>
              <a:schemeClr val="accent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cs typeface="+mn-cs"/>
              </a:endParaRPr>
            </a:p>
          </p:txBody>
        </p:sp>
      </p:grpSp>
      <p:grpSp>
        <p:nvGrpSpPr>
          <p:cNvPr id="8" name="Group 7">
            <a:extLst>
              <a:ext uri="{FF2B5EF4-FFF2-40B4-BE49-F238E27FC236}">
                <a16:creationId xmlns:a16="http://schemas.microsoft.com/office/drawing/2014/main" id="{4678373D-ADCD-4C97-9531-092585184D7A}"/>
              </a:ext>
              <a:ext uri="{C183D7F6-B498-43B3-948B-1728B52AA6E4}">
                <adec:decorative xmlns:adec="http://schemas.microsoft.com/office/drawing/2017/decorative" val="1"/>
              </a:ext>
            </a:extLst>
          </p:cNvPr>
          <p:cNvGrpSpPr/>
          <p:nvPr/>
        </p:nvGrpSpPr>
        <p:grpSpPr>
          <a:xfrm>
            <a:off x="970968" y="2819436"/>
            <a:ext cx="323818" cy="409033"/>
            <a:chOff x="4376790" y="3679160"/>
            <a:chExt cx="323818" cy="409033"/>
          </a:xfrm>
        </p:grpSpPr>
        <p:sp>
          <p:nvSpPr>
            <p:cNvPr id="25" name="Freeform: Shape 24">
              <a:extLst>
                <a:ext uri="{FF2B5EF4-FFF2-40B4-BE49-F238E27FC236}">
                  <a16:creationId xmlns:a16="http://schemas.microsoft.com/office/drawing/2014/main" id="{AC7E98E7-9EC6-41EE-B9BF-34F5A31CD8E2}"/>
                </a:ext>
              </a:extLst>
            </p:cNvPr>
            <p:cNvSpPr/>
            <p:nvPr/>
          </p:nvSpPr>
          <p:spPr>
            <a:xfrm>
              <a:off x="4376790" y="3679160"/>
              <a:ext cx="323818" cy="409033"/>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6" name="Freeform: Shape 25">
              <a:extLst>
                <a:ext uri="{FF2B5EF4-FFF2-40B4-BE49-F238E27FC236}">
                  <a16:creationId xmlns:a16="http://schemas.microsoft.com/office/drawing/2014/main" id="{0D41B45F-AA0F-4687-806E-C07C6F445834}"/>
                </a:ext>
              </a:extLst>
            </p:cNvPr>
            <p:cNvSpPr/>
            <p:nvPr/>
          </p:nvSpPr>
          <p:spPr>
            <a:xfrm>
              <a:off x="4441979" y="3981240"/>
              <a:ext cx="195995" cy="42608"/>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7" name="Freeform: Shape 26">
              <a:extLst>
                <a:ext uri="{FF2B5EF4-FFF2-40B4-BE49-F238E27FC236}">
                  <a16:creationId xmlns:a16="http://schemas.microsoft.com/office/drawing/2014/main" id="{3718D276-78B3-4014-AA81-270E4DB90861}"/>
                </a:ext>
              </a:extLst>
            </p:cNvPr>
            <p:cNvSpPr/>
            <p:nvPr/>
          </p:nvSpPr>
          <p:spPr>
            <a:xfrm>
              <a:off x="4441979" y="3916481"/>
              <a:ext cx="195995" cy="42608"/>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8" name="Freeform: Shape 27">
              <a:extLst>
                <a:ext uri="{FF2B5EF4-FFF2-40B4-BE49-F238E27FC236}">
                  <a16:creationId xmlns:a16="http://schemas.microsoft.com/office/drawing/2014/main" id="{49F9BBCE-2885-46BA-A3C0-FCF7EDDB2AEC}"/>
                </a:ext>
              </a:extLst>
            </p:cNvPr>
            <p:cNvSpPr/>
            <p:nvPr/>
          </p:nvSpPr>
          <p:spPr>
            <a:xfrm>
              <a:off x="4441979" y="3851287"/>
              <a:ext cx="195995" cy="42608"/>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0" name="Freeform: Shape 29">
              <a:extLst>
                <a:ext uri="{FF2B5EF4-FFF2-40B4-BE49-F238E27FC236}">
                  <a16:creationId xmlns:a16="http://schemas.microsoft.com/office/drawing/2014/main" id="{6F369DC3-F1CE-4A6A-B18E-9E9EA5A33156}"/>
                </a:ext>
              </a:extLst>
            </p:cNvPr>
            <p:cNvSpPr/>
            <p:nvPr/>
          </p:nvSpPr>
          <p:spPr>
            <a:xfrm>
              <a:off x="4570231" y="3786111"/>
              <a:ext cx="63911" cy="42608"/>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1" name="Freeform: Shape 30">
              <a:extLst>
                <a:ext uri="{FF2B5EF4-FFF2-40B4-BE49-F238E27FC236}">
                  <a16:creationId xmlns:a16="http://schemas.microsoft.com/office/drawing/2014/main" id="{3AB99A84-33F8-472E-BC6F-6AC1EF2D17B3}"/>
                </a:ext>
              </a:extLst>
            </p:cNvPr>
            <p:cNvSpPr/>
            <p:nvPr/>
          </p:nvSpPr>
          <p:spPr>
            <a:xfrm>
              <a:off x="4570231" y="3722200"/>
              <a:ext cx="63911" cy="42608"/>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2" name="Freeform: Shape 31">
              <a:extLst>
                <a:ext uri="{FF2B5EF4-FFF2-40B4-BE49-F238E27FC236}">
                  <a16:creationId xmlns:a16="http://schemas.microsoft.com/office/drawing/2014/main" id="{F6068DAF-90C7-48FF-B0DE-409C59B18A81}"/>
                </a:ext>
              </a:extLst>
            </p:cNvPr>
            <p:cNvSpPr/>
            <p:nvPr/>
          </p:nvSpPr>
          <p:spPr>
            <a:xfrm>
              <a:off x="4464990" y="3738377"/>
              <a:ext cx="85216" cy="85216"/>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3" name="Freeform: Shape 32">
              <a:extLst>
                <a:ext uri="{FF2B5EF4-FFF2-40B4-BE49-F238E27FC236}">
                  <a16:creationId xmlns:a16="http://schemas.microsoft.com/office/drawing/2014/main" id="{EF003CA9-F9B5-4AA1-9A1A-44FF13D69275}"/>
                </a:ext>
              </a:extLst>
            </p:cNvPr>
            <p:cNvSpPr/>
            <p:nvPr/>
          </p:nvSpPr>
          <p:spPr>
            <a:xfrm>
              <a:off x="4436013" y="3769484"/>
              <a:ext cx="55389" cy="55389"/>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9" name="Group 8">
            <a:extLst>
              <a:ext uri="{FF2B5EF4-FFF2-40B4-BE49-F238E27FC236}">
                <a16:creationId xmlns:a16="http://schemas.microsoft.com/office/drawing/2014/main" id="{CFEEB663-8EDE-430A-85A1-C01E81CC2C9F}"/>
              </a:ext>
              <a:ext uri="{C183D7F6-B498-43B3-948B-1728B52AA6E4}">
                <adec:decorative xmlns:adec="http://schemas.microsoft.com/office/drawing/2017/decorative" val="1"/>
              </a:ext>
            </a:extLst>
          </p:cNvPr>
          <p:cNvGrpSpPr/>
          <p:nvPr/>
        </p:nvGrpSpPr>
        <p:grpSpPr>
          <a:xfrm>
            <a:off x="970968" y="4284109"/>
            <a:ext cx="423650" cy="423650"/>
            <a:chOff x="4392183" y="5191928"/>
            <a:chExt cx="423650" cy="423650"/>
          </a:xfrm>
        </p:grpSpPr>
        <p:sp>
          <p:nvSpPr>
            <p:cNvPr id="35" name="AutoShape 78">
              <a:extLst>
                <a:ext uri="{FF2B5EF4-FFF2-40B4-BE49-F238E27FC236}">
                  <a16:creationId xmlns:a16="http://schemas.microsoft.com/office/drawing/2014/main" id="{43E3F7FA-E825-4364-B257-D8263020A977}"/>
                </a:ext>
              </a:extLst>
            </p:cNvPr>
            <p:cNvSpPr>
              <a:spLocks noChangeAspect="1" noChangeArrowheads="1" noTextEdit="1"/>
            </p:cNvSpPr>
            <p:nvPr/>
          </p:nvSpPr>
          <p:spPr bwMode="auto">
            <a:xfrm>
              <a:off x="4392183" y="5191928"/>
              <a:ext cx="423650" cy="42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Oval 80">
              <a:extLst>
                <a:ext uri="{FF2B5EF4-FFF2-40B4-BE49-F238E27FC236}">
                  <a16:creationId xmlns:a16="http://schemas.microsoft.com/office/drawing/2014/main" id="{44A5E621-876E-4D93-B1A7-60AD5758B27B}"/>
                </a:ext>
              </a:extLst>
            </p:cNvPr>
            <p:cNvSpPr>
              <a:spLocks noChangeArrowheads="1"/>
            </p:cNvSpPr>
            <p:nvPr/>
          </p:nvSpPr>
          <p:spPr bwMode="auto">
            <a:xfrm>
              <a:off x="4392183"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 name="Oval 81">
              <a:extLst>
                <a:ext uri="{FF2B5EF4-FFF2-40B4-BE49-F238E27FC236}">
                  <a16:creationId xmlns:a16="http://schemas.microsoft.com/office/drawing/2014/main" id="{FE8F9027-5877-430B-8308-597052318A6C}"/>
                </a:ext>
              </a:extLst>
            </p:cNvPr>
            <p:cNvSpPr>
              <a:spLocks noChangeArrowheads="1"/>
            </p:cNvSpPr>
            <p:nvPr/>
          </p:nvSpPr>
          <p:spPr bwMode="auto">
            <a:xfrm>
              <a:off x="4461314" y="5191928"/>
              <a:ext cx="49633"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8" name="Oval 82">
              <a:extLst>
                <a:ext uri="{FF2B5EF4-FFF2-40B4-BE49-F238E27FC236}">
                  <a16:creationId xmlns:a16="http://schemas.microsoft.com/office/drawing/2014/main" id="{B0903960-B551-4679-AC23-208D031CFC4E}"/>
                </a:ext>
              </a:extLst>
            </p:cNvPr>
            <p:cNvSpPr>
              <a:spLocks noChangeArrowheads="1"/>
            </p:cNvSpPr>
            <p:nvPr/>
          </p:nvSpPr>
          <p:spPr bwMode="auto">
            <a:xfrm>
              <a:off x="4533991"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9" name="Oval 83">
              <a:extLst>
                <a:ext uri="{FF2B5EF4-FFF2-40B4-BE49-F238E27FC236}">
                  <a16:creationId xmlns:a16="http://schemas.microsoft.com/office/drawing/2014/main" id="{A83821CF-F98F-421C-914B-4EA045CBAA1B}"/>
                </a:ext>
              </a:extLst>
            </p:cNvPr>
            <p:cNvSpPr>
              <a:spLocks noChangeArrowheads="1"/>
            </p:cNvSpPr>
            <p:nvPr/>
          </p:nvSpPr>
          <p:spPr bwMode="auto">
            <a:xfrm>
              <a:off x="4603122"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0" name="Oval 84">
              <a:extLst>
                <a:ext uri="{FF2B5EF4-FFF2-40B4-BE49-F238E27FC236}">
                  <a16:creationId xmlns:a16="http://schemas.microsoft.com/office/drawing/2014/main" id="{D5DBB131-CBA7-419E-8008-32CCFCF6FE63}"/>
                </a:ext>
              </a:extLst>
            </p:cNvPr>
            <p:cNvSpPr>
              <a:spLocks noChangeArrowheads="1"/>
            </p:cNvSpPr>
            <p:nvPr/>
          </p:nvSpPr>
          <p:spPr bwMode="auto">
            <a:xfrm>
              <a:off x="4672253"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 name="Oval 85">
              <a:extLst>
                <a:ext uri="{FF2B5EF4-FFF2-40B4-BE49-F238E27FC236}">
                  <a16:creationId xmlns:a16="http://schemas.microsoft.com/office/drawing/2014/main" id="{5ED8484F-1E67-465C-AC37-2CA20B20E62E}"/>
                </a:ext>
              </a:extLst>
            </p:cNvPr>
            <p:cNvSpPr>
              <a:spLocks noChangeArrowheads="1"/>
            </p:cNvSpPr>
            <p:nvPr/>
          </p:nvSpPr>
          <p:spPr bwMode="auto">
            <a:xfrm>
              <a:off x="4744929"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2" name="Oval 86">
              <a:extLst>
                <a:ext uri="{FF2B5EF4-FFF2-40B4-BE49-F238E27FC236}">
                  <a16:creationId xmlns:a16="http://schemas.microsoft.com/office/drawing/2014/main" id="{99D41843-4D3B-4D93-B8FD-6AD9507E11DE}"/>
                </a:ext>
              </a:extLst>
            </p:cNvPr>
            <p:cNvSpPr>
              <a:spLocks noChangeArrowheads="1"/>
            </p:cNvSpPr>
            <p:nvPr/>
          </p:nvSpPr>
          <p:spPr bwMode="auto">
            <a:xfrm>
              <a:off x="4392183" y="5261059"/>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3" name="Oval 87">
              <a:extLst>
                <a:ext uri="{FF2B5EF4-FFF2-40B4-BE49-F238E27FC236}">
                  <a16:creationId xmlns:a16="http://schemas.microsoft.com/office/drawing/2014/main" id="{E223A3D9-6FAB-4E6F-92B4-6B61766CF194}"/>
                </a:ext>
              </a:extLst>
            </p:cNvPr>
            <p:cNvSpPr>
              <a:spLocks noChangeArrowheads="1"/>
            </p:cNvSpPr>
            <p:nvPr/>
          </p:nvSpPr>
          <p:spPr bwMode="auto">
            <a:xfrm>
              <a:off x="4744929" y="5261059"/>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1" name="Oval 88">
              <a:extLst>
                <a:ext uri="{FF2B5EF4-FFF2-40B4-BE49-F238E27FC236}">
                  <a16:creationId xmlns:a16="http://schemas.microsoft.com/office/drawing/2014/main" id="{E23CACE6-426B-438F-A76B-730DA9C453B6}"/>
                </a:ext>
              </a:extLst>
            </p:cNvPr>
            <p:cNvSpPr>
              <a:spLocks noChangeArrowheads="1"/>
            </p:cNvSpPr>
            <p:nvPr/>
          </p:nvSpPr>
          <p:spPr bwMode="auto">
            <a:xfrm>
              <a:off x="4392183"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3" name="Oval 89">
              <a:extLst>
                <a:ext uri="{FF2B5EF4-FFF2-40B4-BE49-F238E27FC236}">
                  <a16:creationId xmlns:a16="http://schemas.microsoft.com/office/drawing/2014/main" id="{102D7E82-E0FC-48B7-B2E8-FE5D1C773069}"/>
                </a:ext>
              </a:extLst>
            </p:cNvPr>
            <p:cNvSpPr>
              <a:spLocks noChangeArrowheads="1"/>
            </p:cNvSpPr>
            <p:nvPr/>
          </p:nvSpPr>
          <p:spPr bwMode="auto">
            <a:xfrm>
              <a:off x="4533991"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5" name="Oval 90">
              <a:extLst>
                <a:ext uri="{FF2B5EF4-FFF2-40B4-BE49-F238E27FC236}">
                  <a16:creationId xmlns:a16="http://schemas.microsoft.com/office/drawing/2014/main" id="{6A07038B-40F4-4FC3-B3F4-2E36AF29877D}"/>
                </a:ext>
              </a:extLst>
            </p:cNvPr>
            <p:cNvSpPr>
              <a:spLocks noChangeArrowheads="1"/>
            </p:cNvSpPr>
            <p:nvPr/>
          </p:nvSpPr>
          <p:spPr bwMode="auto">
            <a:xfrm>
              <a:off x="4603122"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7" name="Oval 91">
              <a:extLst>
                <a:ext uri="{FF2B5EF4-FFF2-40B4-BE49-F238E27FC236}">
                  <a16:creationId xmlns:a16="http://schemas.microsoft.com/office/drawing/2014/main" id="{BEC17059-9BE0-404E-9BFF-62139F81B467}"/>
                </a:ext>
              </a:extLst>
            </p:cNvPr>
            <p:cNvSpPr>
              <a:spLocks noChangeArrowheads="1"/>
            </p:cNvSpPr>
            <p:nvPr/>
          </p:nvSpPr>
          <p:spPr bwMode="auto">
            <a:xfrm>
              <a:off x="4744929"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 name="Oval 92">
              <a:extLst>
                <a:ext uri="{FF2B5EF4-FFF2-40B4-BE49-F238E27FC236}">
                  <a16:creationId xmlns:a16="http://schemas.microsoft.com/office/drawing/2014/main" id="{3C457F42-5C3D-4015-8A4D-4B74002AD0BE}"/>
                </a:ext>
              </a:extLst>
            </p:cNvPr>
            <p:cNvSpPr>
              <a:spLocks noChangeArrowheads="1"/>
            </p:cNvSpPr>
            <p:nvPr/>
          </p:nvSpPr>
          <p:spPr bwMode="auto">
            <a:xfrm>
              <a:off x="4392183" y="5402867"/>
              <a:ext cx="47860"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1" name="Oval 93">
              <a:extLst>
                <a:ext uri="{FF2B5EF4-FFF2-40B4-BE49-F238E27FC236}">
                  <a16:creationId xmlns:a16="http://schemas.microsoft.com/office/drawing/2014/main" id="{68B42C72-54E2-4091-8D49-63910B3B02CF}"/>
                </a:ext>
              </a:extLst>
            </p:cNvPr>
            <p:cNvSpPr>
              <a:spLocks noChangeArrowheads="1"/>
            </p:cNvSpPr>
            <p:nvPr/>
          </p:nvSpPr>
          <p:spPr bwMode="auto">
            <a:xfrm>
              <a:off x="4533991" y="5402867"/>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2" name="Oval 94">
              <a:extLst>
                <a:ext uri="{FF2B5EF4-FFF2-40B4-BE49-F238E27FC236}">
                  <a16:creationId xmlns:a16="http://schemas.microsoft.com/office/drawing/2014/main" id="{395393FE-9CE9-40D5-A3F0-8EF0328511FB}"/>
                </a:ext>
              </a:extLst>
            </p:cNvPr>
            <p:cNvSpPr>
              <a:spLocks noChangeArrowheads="1"/>
            </p:cNvSpPr>
            <p:nvPr/>
          </p:nvSpPr>
          <p:spPr bwMode="auto">
            <a:xfrm>
              <a:off x="4392183" y="5471998"/>
              <a:ext cx="47860" cy="496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3" name="Oval 95">
              <a:extLst>
                <a:ext uri="{FF2B5EF4-FFF2-40B4-BE49-F238E27FC236}">
                  <a16:creationId xmlns:a16="http://schemas.microsoft.com/office/drawing/2014/main" id="{6B1D49FE-D9F9-4089-9FD6-13F4CCDD33DF}"/>
                </a:ext>
              </a:extLst>
            </p:cNvPr>
            <p:cNvSpPr>
              <a:spLocks noChangeArrowheads="1"/>
            </p:cNvSpPr>
            <p:nvPr/>
          </p:nvSpPr>
          <p:spPr bwMode="auto">
            <a:xfrm>
              <a:off x="4392183" y="5544674"/>
              <a:ext cx="47860"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7" name="Oval 96">
              <a:extLst>
                <a:ext uri="{FF2B5EF4-FFF2-40B4-BE49-F238E27FC236}">
                  <a16:creationId xmlns:a16="http://schemas.microsoft.com/office/drawing/2014/main" id="{C5A5CCDD-9969-4F7A-B22E-1FB58FB45AE5}"/>
                </a:ext>
              </a:extLst>
            </p:cNvPr>
            <p:cNvSpPr>
              <a:spLocks noChangeArrowheads="1"/>
            </p:cNvSpPr>
            <p:nvPr/>
          </p:nvSpPr>
          <p:spPr bwMode="auto">
            <a:xfrm>
              <a:off x="4464859" y="5544674"/>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8" name="Oval 97">
              <a:extLst>
                <a:ext uri="{FF2B5EF4-FFF2-40B4-BE49-F238E27FC236}">
                  <a16:creationId xmlns:a16="http://schemas.microsoft.com/office/drawing/2014/main" id="{1FB6A052-E729-4025-B3AF-B4CCE480B57A}"/>
                </a:ext>
              </a:extLst>
            </p:cNvPr>
            <p:cNvSpPr>
              <a:spLocks noChangeArrowheads="1"/>
            </p:cNvSpPr>
            <p:nvPr/>
          </p:nvSpPr>
          <p:spPr bwMode="auto">
            <a:xfrm>
              <a:off x="4533991" y="5544674"/>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9" name="Freeform 98">
              <a:extLst>
                <a:ext uri="{FF2B5EF4-FFF2-40B4-BE49-F238E27FC236}">
                  <a16:creationId xmlns:a16="http://schemas.microsoft.com/office/drawing/2014/main" id="{3B2DC029-802B-4909-934F-0259BBE679AB}"/>
                </a:ext>
              </a:extLst>
            </p:cNvPr>
            <p:cNvSpPr>
              <a:spLocks noEditPoints="1"/>
            </p:cNvSpPr>
            <p:nvPr/>
          </p:nvSpPr>
          <p:spPr bwMode="auto">
            <a:xfrm>
              <a:off x="4603122" y="5402867"/>
              <a:ext cx="210939" cy="21093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0" name="Freeform 99">
              <a:extLst>
                <a:ext uri="{FF2B5EF4-FFF2-40B4-BE49-F238E27FC236}">
                  <a16:creationId xmlns:a16="http://schemas.microsoft.com/office/drawing/2014/main" id="{C3E88AB9-650F-4B96-88CF-02C6899EAADB}"/>
                </a:ext>
              </a:extLst>
            </p:cNvPr>
            <p:cNvSpPr>
              <a:spLocks/>
            </p:cNvSpPr>
            <p:nvPr/>
          </p:nvSpPr>
          <p:spPr bwMode="auto">
            <a:xfrm>
              <a:off x="4464859" y="5261059"/>
              <a:ext cx="92175" cy="95720"/>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1" name="Freeform 100">
              <a:extLst>
                <a:ext uri="{FF2B5EF4-FFF2-40B4-BE49-F238E27FC236}">
                  <a16:creationId xmlns:a16="http://schemas.microsoft.com/office/drawing/2014/main" id="{3D4022DE-4CCD-4F15-BF93-E9FC9B59E3B9}"/>
                </a:ext>
              </a:extLst>
            </p:cNvPr>
            <p:cNvSpPr>
              <a:spLocks/>
            </p:cNvSpPr>
            <p:nvPr/>
          </p:nvSpPr>
          <p:spPr bwMode="auto">
            <a:xfrm>
              <a:off x="4461314" y="5425910"/>
              <a:ext cx="95720" cy="95720"/>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2" name="Freeform 101">
              <a:extLst>
                <a:ext uri="{FF2B5EF4-FFF2-40B4-BE49-F238E27FC236}">
                  <a16:creationId xmlns:a16="http://schemas.microsoft.com/office/drawing/2014/main" id="{E50CFE45-21B0-4CD6-AFCB-9D71911FC17A}"/>
                </a:ext>
              </a:extLst>
            </p:cNvPr>
            <p:cNvSpPr>
              <a:spLocks/>
            </p:cNvSpPr>
            <p:nvPr/>
          </p:nvSpPr>
          <p:spPr bwMode="auto">
            <a:xfrm>
              <a:off x="4626165" y="5261059"/>
              <a:ext cx="92175" cy="95720"/>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aphicFrame>
        <p:nvGraphicFramePr>
          <p:cNvPr id="73" name="Table 2">
            <a:extLst>
              <a:ext uri="{FF2B5EF4-FFF2-40B4-BE49-F238E27FC236}">
                <a16:creationId xmlns:a16="http://schemas.microsoft.com/office/drawing/2014/main" id="{F81B035B-8D87-493B-9E8D-8564E47A1C64}"/>
              </a:ext>
            </a:extLst>
          </p:cNvPr>
          <p:cNvGraphicFramePr>
            <a:graphicFrameLocks noGrp="1"/>
          </p:cNvGraphicFramePr>
          <p:nvPr>
            <p:extLst>
              <p:ext uri="{D42A27DB-BD31-4B8C-83A1-F6EECF244321}">
                <p14:modId xmlns:p14="http://schemas.microsoft.com/office/powerpoint/2010/main" val="2321214710"/>
              </p:ext>
            </p:extLst>
          </p:nvPr>
        </p:nvGraphicFramePr>
        <p:xfrm>
          <a:off x="1480020" y="1226592"/>
          <a:ext cx="9231959" cy="5545144"/>
        </p:xfrm>
        <a:graphic>
          <a:graphicData uri="http://schemas.openxmlformats.org/drawingml/2006/table">
            <a:tbl>
              <a:tblPr firstRow="1" bandRow="1">
                <a:tableStyleId>{2D5ABB26-0587-4C30-8999-92F81FD0307C}</a:tableStyleId>
              </a:tblPr>
              <a:tblGrid>
                <a:gridCol w="2419887">
                  <a:extLst>
                    <a:ext uri="{9D8B030D-6E8A-4147-A177-3AD203B41FA5}">
                      <a16:colId xmlns:a16="http://schemas.microsoft.com/office/drawing/2014/main" val="3979698070"/>
                    </a:ext>
                  </a:extLst>
                </a:gridCol>
                <a:gridCol w="6812072">
                  <a:extLst>
                    <a:ext uri="{9D8B030D-6E8A-4147-A177-3AD203B41FA5}">
                      <a16:colId xmlns:a16="http://schemas.microsoft.com/office/drawing/2014/main" val="1654161039"/>
                    </a:ext>
                  </a:extLst>
                </a:gridCol>
              </a:tblGrid>
              <a:tr h="152846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sz="2400" i="0">
                          <a:solidFill>
                            <a:schemeClr val="accent2"/>
                          </a:solidFill>
                          <a:latin typeface="Segoe UI Semibold" panose="020B0702040204020203" pitchFamily="34" charset="0"/>
                          <a:cs typeface="Segoe UI Semibold" panose="020B0702040204020203" pitchFamily="34" charset="0"/>
                        </a:rPr>
                        <a:t>写作辅助</a:t>
                      </a:r>
                      <a:endParaRPr lang="en-US" sz="2400" i="0">
                        <a:solidFill>
                          <a:schemeClr val="accent2"/>
                        </a:solidFill>
                        <a:latin typeface="Segoe UI Semibold" panose="020B0702040204020203" pitchFamily="34" charset="0"/>
                        <a:cs typeface="Segoe UI Semibold" panose="020B0702040204020203" pitchFamily="34" charset="0"/>
                      </a:endParaRPr>
                    </a:p>
                  </a:txBody>
                  <a:tcPr>
                    <a:lnL>
                      <a:noFill/>
                    </a:lnL>
                    <a:lnR w="12700" cap="flat" cmpd="sng" algn="ctr">
                      <a:noFill/>
                      <a:prstDash val="sysDash"/>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1200"/>
                        </a:spcAft>
                      </a:pPr>
                      <a:r>
                        <a:rPr lang="zh-CN" altLang="en-US" sz="1600">
                          <a:gradFill>
                            <a:gsLst>
                              <a:gs pos="83000">
                                <a:schemeClr val="tx1"/>
                              </a:gs>
                              <a:gs pos="100000">
                                <a:schemeClr val="tx1"/>
                              </a:gs>
                            </a:gsLst>
                            <a:lin ang="5400000" scaled="1"/>
                          </a:gradFill>
                        </a:rPr>
                        <a:t>政府机构使用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从海量的乡村发展报告数据中提取和总结关键信息</a:t>
                      </a:r>
                    </a:p>
                    <a:p>
                      <a:pPr algn="l">
                        <a:spcAft>
                          <a:spcPts val="1200"/>
                        </a:spcAft>
                      </a:pPr>
                      <a:r>
                        <a:rPr lang="zh-CN" altLang="en-US" sz="1600">
                          <a:gradFill>
                            <a:gsLst>
                              <a:gs pos="83000">
                                <a:schemeClr val="tx1"/>
                              </a:gs>
                              <a:gs pos="100000">
                                <a:schemeClr val="tx1"/>
                              </a:gs>
                            </a:gsLst>
                            <a:lin ang="5400000" scaled="1"/>
                          </a:gradFill>
                        </a:rPr>
                        <a:t>金融服务公司使用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汇总财务报告，用于同级风险分析和客户沟通汇总</a:t>
                      </a:r>
                      <a:endParaRPr lang="en-US" sz="1600">
                        <a:gradFill>
                          <a:gsLst>
                            <a:gs pos="83000">
                              <a:schemeClr val="tx1"/>
                            </a:gs>
                            <a:gs pos="100000">
                              <a:schemeClr val="tx1"/>
                            </a:gs>
                          </a:gsLst>
                          <a:lin ang="5400000" scaled="1"/>
                        </a:gradFill>
                      </a:endParaRPr>
                    </a:p>
                  </a:txBody>
                  <a:tcPr>
                    <a:lnL w="12700" cap="flat" cmpd="sng" algn="ctr">
                      <a:noFill/>
                      <a:prstDash val="sysDash"/>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2089638"/>
                  </a:ext>
                </a:extLst>
              </a:tr>
              <a:tr h="1528469">
                <a:tc>
                  <a:txBody>
                    <a:bodyPr/>
                    <a:lstStyle/>
                    <a:p>
                      <a:pPr algn="l"/>
                      <a:r>
                        <a:rPr lang="zh-CN" altLang="en-US" sz="2400" i="0" kern="1200">
                          <a:solidFill>
                            <a:schemeClr val="accent2"/>
                          </a:solidFill>
                          <a:latin typeface="Segoe UI Semibold" panose="020B0702040204020203" pitchFamily="34" charset="0"/>
                          <a:ea typeface="+mn-ea"/>
                          <a:cs typeface="Segoe UI Semibold" panose="020B0702040204020203" pitchFamily="34" charset="0"/>
                        </a:rPr>
                        <a:t>代码生成</a:t>
                      </a:r>
                      <a:endParaRPr lang="en-US" sz="2400" i="0" kern="1200">
                        <a:solidFill>
                          <a:schemeClr val="accent2"/>
                        </a:solidFill>
                        <a:latin typeface="Segoe UI Semibold" panose="020B0702040204020203" pitchFamily="34" charset="0"/>
                        <a:ea typeface="+mn-ea"/>
                        <a:cs typeface="Segoe UI Semibold" panose="020B0702040204020203" pitchFamily="34" charset="0"/>
                      </a:endParaRP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1200"/>
                        </a:spcAft>
                      </a:pPr>
                      <a:r>
                        <a:rPr lang="zh-CN" altLang="en-US" sz="1600">
                          <a:gradFill>
                            <a:gsLst>
                              <a:gs pos="83000">
                                <a:schemeClr val="tx1"/>
                              </a:gs>
                              <a:gs pos="100000">
                                <a:schemeClr val="tx1"/>
                              </a:gs>
                            </a:gsLst>
                            <a:lin ang="5400000" scaled="1"/>
                          </a:gradFill>
                        </a:rPr>
                        <a:t>航空公司将飞机遥测数据由自然语言转换为 </a:t>
                      </a:r>
                      <a:r>
                        <a:rPr lang="en-US" altLang="zh-CN" sz="1600">
                          <a:gradFill>
                            <a:gsLst>
                              <a:gs pos="83000">
                                <a:schemeClr val="tx1"/>
                              </a:gs>
                              <a:gs pos="100000">
                                <a:schemeClr val="tx1"/>
                              </a:gs>
                            </a:gsLst>
                            <a:lin ang="5400000" scaled="1"/>
                          </a:gradFill>
                        </a:rPr>
                        <a:t>SQL </a:t>
                      </a:r>
                      <a:r>
                        <a:rPr lang="zh-CN" altLang="en-US" sz="1600">
                          <a:gradFill>
                            <a:gsLst>
                              <a:gs pos="83000">
                                <a:schemeClr val="tx1"/>
                              </a:gs>
                              <a:gs pos="100000">
                                <a:schemeClr val="tx1"/>
                              </a:gs>
                            </a:gsLst>
                            <a:lin ang="5400000" scaled="1"/>
                          </a:gradFill>
                        </a:rPr>
                        <a:t>语言</a:t>
                      </a:r>
                    </a:p>
                    <a:p>
                      <a:pPr algn="l">
                        <a:spcAft>
                          <a:spcPts val="1200"/>
                        </a:spcAft>
                      </a:pPr>
                      <a:r>
                        <a:rPr lang="zh-CN" altLang="en-US" sz="1600">
                          <a:gradFill>
                            <a:gsLst>
                              <a:gs pos="83000">
                                <a:schemeClr val="tx1"/>
                              </a:gs>
                              <a:gs pos="100000">
                                <a:schemeClr val="tx1"/>
                              </a:gs>
                            </a:gsLst>
                            <a:lin ang="5400000" scaled="1"/>
                          </a:gradFill>
                        </a:rPr>
                        <a:t>咨询服务公司使用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将自然语言转换为便于查询的数据模型</a:t>
                      </a:r>
                      <a:endParaRPr lang="en-US" sz="1600">
                        <a:gradFill>
                          <a:gsLst>
                            <a:gs pos="83000">
                              <a:schemeClr val="tx1"/>
                            </a:gs>
                            <a:gs pos="100000">
                              <a:schemeClr val="tx1"/>
                            </a:gs>
                          </a:gsLst>
                          <a:lin ang="5400000" scaled="1"/>
                        </a:gradFill>
                      </a:endParaRPr>
                    </a:p>
                  </a:txBody>
                  <a:tcP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5310716"/>
                  </a:ext>
                </a:extLst>
              </a:tr>
              <a:tr h="1244103">
                <a:tc>
                  <a:txBody>
                    <a:bodyPr/>
                    <a:lstStyle/>
                    <a:p>
                      <a:pPr algn="l"/>
                      <a:r>
                        <a:rPr lang="zh-CN" altLang="en-US" sz="2400" i="0" kern="1200">
                          <a:solidFill>
                            <a:schemeClr val="accent2"/>
                          </a:solidFill>
                          <a:latin typeface="Segoe UI Semibold" panose="020B0702040204020203" pitchFamily="34" charset="0"/>
                          <a:ea typeface="+mn-ea"/>
                          <a:cs typeface="Segoe UI Semibold" panose="020B0702040204020203" pitchFamily="34" charset="0"/>
                        </a:rPr>
                        <a:t>数据推理</a:t>
                      </a:r>
                    </a:p>
                    <a:p>
                      <a:pPr algn="l"/>
                      <a:endParaRPr lang="en-US" sz="2400" i="0" kern="1200">
                        <a:solidFill>
                          <a:schemeClr val="accent2"/>
                        </a:solidFill>
                        <a:latin typeface="Segoe UI Semibold" panose="020B0702040204020203" pitchFamily="34" charset="0"/>
                        <a:ea typeface="+mn-ea"/>
                        <a:cs typeface="Segoe UI Semibold" panose="020B0702040204020203" pitchFamily="34" charset="0"/>
                      </a:endParaRP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l">
                        <a:spcAft>
                          <a:spcPts val="1200"/>
                        </a:spcAft>
                      </a:pPr>
                      <a:r>
                        <a:rPr lang="zh-CN" altLang="en-US" sz="1600">
                          <a:gradFill>
                            <a:gsLst>
                              <a:gs pos="83000">
                                <a:schemeClr val="tx1"/>
                              </a:gs>
                              <a:gs pos="100000">
                                <a:schemeClr val="tx1"/>
                              </a:gs>
                            </a:gsLst>
                            <a:lin ang="5400000" scaled="1"/>
                          </a:gradFill>
                        </a:rPr>
                        <a:t>金融服务公司使用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来提高搜索性能和客户 </a:t>
                      </a:r>
                      <a:r>
                        <a:rPr lang="en-US" altLang="zh-CN" sz="1600">
                          <a:gradFill>
                            <a:gsLst>
                              <a:gs pos="83000">
                                <a:schemeClr val="tx1"/>
                              </a:gs>
                              <a:gs pos="100000">
                                <a:schemeClr val="tx1"/>
                              </a:gs>
                            </a:gsLst>
                            <a:lin ang="5400000" scaled="1"/>
                          </a:gradFill>
                        </a:rPr>
                        <a:t>Bot </a:t>
                      </a:r>
                      <a:r>
                        <a:rPr lang="zh-CN" altLang="en-US" sz="1600">
                          <a:gradFill>
                            <a:gsLst>
                              <a:gs pos="83000">
                                <a:schemeClr val="tx1"/>
                              </a:gs>
                              <a:gs pos="100000">
                                <a:schemeClr val="tx1"/>
                              </a:gs>
                            </a:gsLst>
                            <a:lin ang="5400000" scaled="1"/>
                          </a:gradFill>
                        </a:rPr>
                        <a:t>交互体验中的对话质量</a:t>
                      </a:r>
                      <a:endParaRPr lang="en-US" altLang="zh-CN" sz="1600">
                        <a:gradFill>
                          <a:gsLst>
                            <a:gs pos="83000">
                              <a:schemeClr val="tx1"/>
                            </a:gs>
                            <a:gs pos="100000">
                              <a:schemeClr val="tx1"/>
                            </a:gs>
                          </a:gsLst>
                          <a:lin ang="5400000" scaled="1"/>
                        </a:gradFill>
                      </a:endParaRPr>
                    </a:p>
                    <a:p>
                      <a:pPr algn="l">
                        <a:spcAft>
                          <a:spcPts val="1200"/>
                        </a:spcAft>
                      </a:pPr>
                      <a:r>
                        <a:rPr lang="zh-CN" altLang="en-US" sz="1600">
                          <a:gradFill>
                            <a:gsLst>
                              <a:gs pos="83000">
                                <a:schemeClr val="tx1"/>
                              </a:gs>
                              <a:gs pos="100000">
                                <a:schemeClr val="tx1"/>
                              </a:gs>
                            </a:gsLst>
                            <a:lin ang="5400000" scaled="1"/>
                          </a:gradFill>
                        </a:rPr>
                        <a:t>保险公司从大量非结构化数据中提取信息，推动索赔处理流程自动化</a:t>
                      </a:r>
                      <a:endParaRPr lang="en-US" sz="1600">
                        <a:gradFill>
                          <a:gsLst>
                            <a:gs pos="83000">
                              <a:schemeClr val="tx1"/>
                            </a:gs>
                            <a:gs pos="100000">
                              <a:schemeClr val="tx1"/>
                            </a:gs>
                          </a:gsLst>
                          <a:lin ang="5400000" scaled="1"/>
                        </a:gradFill>
                      </a:endParaRPr>
                    </a:p>
                  </a:txBody>
                  <a:tcP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6575460"/>
                  </a:ext>
                </a:extLst>
              </a:tr>
              <a:tr h="1244103">
                <a:tc>
                  <a:txBody>
                    <a:bodyPr/>
                    <a:lstStyle/>
                    <a:p>
                      <a:pPr algn="l"/>
                      <a:r>
                        <a:rPr lang="zh-CN" altLang="en-US" sz="2400" i="0" kern="1200">
                          <a:solidFill>
                            <a:schemeClr val="accent2"/>
                          </a:solidFill>
                          <a:latin typeface="Segoe UI Semibold" panose="020B0702040204020203" pitchFamily="34" charset="0"/>
                          <a:ea typeface="+mn-ea"/>
                          <a:cs typeface="Segoe UI Semibold" panose="020B0702040204020203" pitchFamily="34" charset="0"/>
                        </a:rPr>
                        <a:t>摘要模型</a:t>
                      </a:r>
                      <a:endParaRPr lang="en-US" sz="2400" i="0" kern="1200">
                        <a:solidFill>
                          <a:schemeClr val="accent2"/>
                        </a:solidFill>
                        <a:latin typeface="Segoe UI Semibold" panose="020B0702040204020203" pitchFamily="34" charset="0"/>
                        <a:ea typeface="+mn-ea"/>
                        <a:cs typeface="Segoe UI Semibold" panose="020B0702040204020203" pitchFamily="34" charset="0"/>
                      </a:endParaRP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l">
                        <a:spcAft>
                          <a:spcPts val="1200"/>
                        </a:spcAft>
                      </a:pPr>
                      <a:r>
                        <a:rPr lang="zh-CN" altLang="en-US" sz="1600">
                          <a:gradFill>
                            <a:gsLst>
                              <a:gs pos="83000">
                                <a:schemeClr val="tx1"/>
                              </a:gs>
                              <a:gs pos="100000">
                                <a:schemeClr val="tx1"/>
                              </a:gs>
                            </a:gsLst>
                            <a:lin ang="5400000" scaled="1"/>
                          </a:gradFill>
                        </a:rPr>
                        <a:t>国际保险公司使用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对呼叫中心的客服通话日志进行汇总分析</a:t>
                      </a:r>
                      <a:endParaRPr lang="en-US" altLang="zh-CN" sz="1600">
                        <a:gradFill>
                          <a:gsLst>
                            <a:gs pos="83000">
                              <a:schemeClr val="tx1"/>
                            </a:gs>
                            <a:gs pos="100000">
                              <a:schemeClr val="tx1"/>
                            </a:gs>
                          </a:gsLst>
                          <a:lin ang="5400000" scaled="1"/>
                        </a:gradFill>
                      </a:endParaRPr>
                    </a:p>
                    <a:p>
                      <a:pPr algn="l">
                        <a:spcAft>
                          <a:spcPts val="1200"/>
                        </a:spcAft>
                      </a:pPr>
                      <a:r>
                        <a:rPr lang="zh-CN" altLang="en-US" sz="1600">
                          <a:gradFill>
                            <a:gsLst>
                              <a:gs pos="83000">
                                <a:schemeClr val="tx1"/>
                              </a:gs>
                              <a:gs pos="100000">
                                <a:schemeClr val="tx1"/>
                              </a:gs>
                            </a:gsLst>
                            <a:lin ang="5400000" scaled="1"/>
                          </a:gradFill>
                        </a:rPr>
                        <a:t>跨国银行使用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汇总财务报告和分析论文</a:t>
                      </a:r>
                      <a:endParaRPr lang="en-US" sz="1600">
                        <a:gradFill>
                          <a:gsLst>
                            <a:gs pos="83000">
                              <a:schemeClr val="tx1"/>
                            </a:gs>
                            <a:gs pos="100000">
                              <a:schemeClr val="tx1"/>
                            </a:gs>
                          </a:gsLst>
                          <a:lin ang="5400000" scaled="1"/>
                        </a:gradFill>
                      </a:endParaRPr>
                    </a:p>
                  </a:txBody>
                  <a:tcP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0138893"/>
                  </a:ext>
                </a:extLst>
              </a:tr>
            </a:tbl>
          </a:graphicData>
        </a:graphic>
      </p:graphicFrame>
      <p:grpSp>
        <p:nvGrpSpPr>
          <p:cNvPr id="44" name="check 1">
            <a:extLst>
              <a:ext uri="{FF2B5EF4-FFF2-40B4-BE49-F238E27FC236}">
                <a16:creationId xmlns:a16="http://schemas.microsoft.com/office/drawing/2014/main" id="{FFB6B13F-D5AB-5C0D-1E95-F2F0CA7413A4}"/>
              </a:ext>
              <a:ext uri="{C183D7F6-B498-43B3-948B-1728B52AA6E4}">
                <adec:decorative xmlns:adec="http://schemas.microsoft.com/office/drawing/2017/decorative" val="1"/>
              </a:ext>
            </a:extLst>
          </p:cNvPr>
          <p:cNvGrpSpPr>
            <a:grpSpLocks noChangeAspect="1"/>
          </p:cNvGrpSpPr>
          <p:nvPr/>
        </p:nvGrpSpPr>
        <p:grpSpPr bwMode="auto">
          <a:xfrm>
            <a:off x="899280" y="5530611"/>
            <a:ext cx="467193" cy="465576"/>
            <a:chOff x="4560" y="2506"/>
            <a:chExt cx="289" cy="288"/>
          </a:xfrm>
        </p:grpSpPr>
        <p:sp>
          <p:nvSpPr>
            <p:cNvPr id="45" name="AutoShape 151">
              <a:extLst>
                <a:ext uri="{FF2B5EF4-FFF2-40B4-BE49-F238E27FC236}">
                  <a16:creationId xmlns:a16="http://schemas.microsoft.com/office/drawing/2014/main" id="{1C721974-A1E3-0A02-6EF1-6E087ED71B56}"/>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153">
              <a:extLst>
                <a:ext uri="{FF2B5EF4-FFF2-40B4-BE49-F238E27FC236}">
                  <a16:creationId xmlns:a16="http://schemas.microsoft.com/office/drawing/2014/main" id="{A0B8A4C3-83A1-93AF-94A4-8B1D9B51DBCC}"/>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7" name="Freeform 154">
              <a:extLst>
                <a:ext uri="{FF2B5EF4-FFF2-40B4-BE49-F238E27FC236}">
                  <a16:creationId xmlns:a16="http://schemas.microsoft.com/office/drawing/2014/main" id="{E06845D8-E587-CDA1-AA18-5DB111D0712F}"/>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8" name="Freeform 155">
              <a:extLst>
                <a:ext uri="{FF2B5EF4-FFF2-40B4-BE49-F238E27FC236}">
                  <a16:creationId xmlns:a16="http://schemas.microsoft.com/office/drawing/2014/main" id="{315B8A1B-9EC8-D0A5-FDFA-2E07039D99B3}"/>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9" name="Freeform 156">
              <a:extLst>
                <a:ext uri="{FF2B5EF4-FFF2-40B4-BE49-F238E27FC236}">
                  <a16:creationId xmlns:a16="http://schemas.microsoft.com/office/drawing/2014/main" id="{E8E617DF-B736-C7FE-50EC-7F6ADE42EB0D}"/>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0" name="Freeform 157">
              <a:extLst>
                <a:ext uri="{FF2B5EF4-FFF2-40B4-BE49-F238E27FC236}">
                  <a16:creationId xmlns:a16="http://schemas.microsoft.com/office/drawing/2014/main" id="{9B7512D3-297E-46EE-8493-0506A65FC8EF}"/>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2" name="Freeform 158">
              <a:extLst>
                <a:ext uri="{FF2B5EF4-FFF2-40B4-BE49-F238E27FC236}">
                  <a16:creationId xmlns:a16="http://schemas.microsoft.com/office/drawing/2014/main" id="{F66DE682-3D56-D2BB-446E-6D78C4D0CA4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4" name="Freeform 159">
              <a:extLst>
                <a:ext uri="{FF2B5EF4-FFF2-40B4-BE49-F238E27FC236}">
                  <a16:creationId xmlns:a16="http://schemas.microsoft.com/office/drawing/2014/main" id="{70F3D923-98D9-D0DD-4FD0-138AF5DADC07}"/>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6" name="Freeform 160">
              <a:extLst>
                <a:ext uri="{FF2B5EF4-FFF2-40B4-BE49-F238E27FC236}">
                  <a16:creationId xmlns:a16="http://schemas.microsoft.com/office/drawing/2014/main" id="{6CA8DDA6-84F7-C589-83A9-2257A3BF6F92}"/>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9" name="Freeform 161">
              <a:extLst>
                <a:ext uri="{FF2B5EF4-FFF2-40B4-BE49-F238E27FC236}">
                  <a16:creationId xmlns:a16="http://schemas.microsoft.com/office/drawing/2014/main" id="{E2DAA856-7E68-3056-69C5-B5992205A86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0" name="Freeform 162">
              <a:extLst>
                <a:ext uri="{FF2B5EF4-FFF2-40B4-BE49-F238E27FC236}">
                  <a16:creationId xmlns:a16="http://schemas.microsoft.com/office/drawing/2014/main" id="{A4CFE38A-C791-9874-35D8-49CC3DE213D2}"/>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1593743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42" presetClass="path" presetSubtype="0" decel="100000" fill="hold" nodeType="withEffect">
                                  <p:stCondLst>
                                    <p:cond delay="0"/>
                                  </p:stCondLst>
                                  <p:childTnLst>
                                    <p:animMotion origin="layout" path="M 0 -1.85185E-6 L 0 0.01806 " pathEditMode="relative" rAng="0" ptsTypes="AA">
                                      <p:cBhvr>
                                        <p:cTn id="9" dur="500" spd="-100000" fill="hold"/>
                                        <p:tgtEl>
                                          <p:spTgt spid="73"/>
                                        </p:tgtEl>
                                        <p:attrNameLst>
                                          <p:attrName>ppt_x</p:attrName>
                                          <p:attrName>ppt_y</p:attrName>
                                        </p:attrNameLst>
                                      </p:cBhvr>
                                      <p:rCtr x="0" y="903"/>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20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42" presetClass="path" presetSubtype="0" decel="100000" fill="hold" nodeType="withEffect">
                                  <p:stCondLst>
                                    <p:cond delay="200"/>
                                  </p:stCondLst>
                                  <p:childTnLst>
                                    <p:animMotion origin="layout" path="M 1.45833E-6 2.22222E-6 L 1.45833E-6 0.01805 " pathEditMode="relative" rAng="0" ptsTypes="AA">
                                      <p:cBhvr>
                                        <p:cTn id="23" dur="500" spd="-100000" fill="hold"/>
                                        <p:tgtEl>
                                          <p:spTgt spid="44"/>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2AB083-BA40-C315-EDB1-46465DC1A2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38903" y="1515992"/>
            <a:ext cx="1001419" cy="1001419"/>
          </a:xfrm>
          <a:prstGeom prst="rect">
            <a:avLst/>
          </a:prstGeom>
        </p:spPr>
      </p:pic>
      <p:cxnSp>
        <p:nvCxnSpPr>
          <p:cNvPr id="11" name="Straight Connector 10">
            <a:extLst>
              <a:ext uri="{FF2B5EF4-FFF2-40B4-BE49-F238E27FC236}">
                <a16:creationId xmlns:a16="http://schemas.microsoft.com/office/drawing/2014/main" id="{3CE2B88C-21EE-39C9-B67C-B4F5FD71DBE1}"/>
              </a:ext>
              <a:ext uri="{C183D7F6-B498-43B3-948B-1728B52AA6E4}">
                <adec:decorative xmlns:adec="http://schemas.microsoft.com/office/drawing/2017/decorative" val="1"/>
              </a:ext>
            </a:extLst>
          </p:cNvPr>
          <p:cNvCxnSpPr>
            <a:cxnSpLocks/>
          </p:cNvCxnSpPr>
          <p:nvPr/>
        </p:nvCxnSpPr>
        <p:spPr>
          <a:xfrm>
            <a:off x="-10182" y="834005"/>
            <a:ext cx="2454741" cy="0"/>
          </a:xfrm>
          <a:prstGeom prst="line">
            <a:avLst/>
          </a:prstGeom>
          <a:ln w="38100"/>
        </p:spPr>
        <p:style>
          <a:lnRef idx="1">
            <a:schemeClr val="dk1"/>
          </a:lnRef>
          <a:fillRef idx="0">
            <a:schemeClr val="dk1"/>
          </a:fillRef>
          <a:effectRef idx="0">
            <a:schemeClr val="dk1"/>
          </a:effectRef>
          <a:fontRef idx="minor">
            <a:schemeClr val="tx1"/>
          </a:fontRef>
        </p:style>
      </p:cxnSp>
      <p:sp>
        <p:nvSpPr>
          <p:cNvPr id="12" name="Title 11">
            <a:extLst>
              <a:ext uri="{FF2B5EF4-FFF2-40B4-BE49-F238E27FC236}">
                <a16:creationId xmlns:a16="http://schemas.microsoft.com/office/drawing/2014/main" id="{D0724EE4-D2CE-3CF4-A929-26883600F616}"/>
              </a:ext>
              <a:ext uri="{C183D7F6-B498-43B3-948B-1728B52AA6E4}">
                <adec:decorative xmlns:adec="http://schemas.microsoft.com/office/drawing/2017/decorative" val="1"/>
              </a:ext>
            </a:extLst>
          </p:cNvPr>
          <p:cNvSpPr>
            <a:spLocks noGrp="1"/>
          </p:cNvSpPr>
          <p:nvPr>
            <p:ph type="title"/>
          </p:nvPr>
        </p:nvSpPr>
        <p:spPr>
          <a:xfrm>
            <a:off x="411469" y="399095"/>
            <a:ext cx="3347834" cy="984885"/>
          </a:xfrm>
        </p:spPr>
        <p:txBody>
          <a:bodyPr/>
          <a:lstStyle/>
          <a:p>
            <a:r>
              <a:rPr lang="en-US">
                <a:latin typeface="微软雅黑" panose="020B0503020204020204" pitchFamily="34" charset="-122"/>
                <a:ea typeface="微软雅黑" panose="020B0503020204020204" pitchFamily="34" charset="-122"/>
              </a:rPr>
              <a:t>Azure </a:t>
            </a:r>
            <a:r>
              <a:rPr lang="en-US" err="1">
                <a:latin typeface="微软雅黑" panose="020B0503020204020204" pitchFamily="34" charset="-122"/>
                <a:ea typeface="微软雅黑" panose="020B0503020204020204" pitchFamily="34" charset="-122"/>
              </a:rPr>
              <a:t>OpenAI</a:t>
            </a:r>
            <a:r>
              <a:rPr lang="en-US">
                <a:latin typeface="微软雅黑" panose="020B0503020204020204" pitchFamily="34" charset="-122"/>
                <a:ea typeface="微软雅黑" panose="020B0503020204020204" pitchFamily="34" charset="-122"/>
              </a:rPr>
              <a:t> </a:t>
            </a:r>
            <a:r>
              <a:rPr lang="en-US" altLang="zh-CN">
                <a:gradFill>
                  <a:gsLst>
                    <a:gs pos="83000">
                      <a:schemeClr val="tx1"/>
                    </a:gs>
                    <a:gs pos="100000">
                      <a:schemeClr val="tx1"/>
                    </a:gs>
                  </a:gsLst>
                  <a:lin ang="5400000" scaled="1"/>
                </a:gradFill>
                <a:latin typeface="微软雅黑" panose="020B0503020204020204" pitchFamily="34" charset="-122"/>
                <a:ea typeface="微软雅黑" panose="020B0503020204020204" pitchFamily="34" charset="-122"/>
              </a:rPr>
              <a:t>Service </a:t>
            </a:r>
            <a:r>
              <a:rPr lang="zh-CN" altLang="en-US">
                <a:latin typeface="微软雅黑" panose="020B0503020204020204" pitchFamily="34" charset="-122"/>
                <a:ea typeface="微软雅黑" panose="020B0503020204020204" pitchFamily="34" charset="-122"/>
              </a:rPr>
              <a:t>应用场景</a:t>
            </a:r>
            <a:endParaRPr lang="en-US" sz="3200">
              <a:latin typeface="微软雅黑" panose="020B0503020204020204" pitchFamily="34" charset="-122"/>
              <a:ea typeface="微软雅黑" panose="020B0503020204020204" pitchFamily="34" charset="-122"/>
            </a:endParaRPr>
          </a:p>
        </p:txBody>
      </p:sp>
      <p:sp>
        <p:nvSpPr>
          <p:cNvPr id="20" name="Rectangle 19" descr="Language use-cases for Azure OpenAI service">
            <a:extLst>
              <a:ext uri="{FF2B5EF4-FFF2-40B4-BE49-F238E27FC236}">
                <a16:creationId xmlns:a16="http://schemas.microsoft.com/office/drawing/2014/main" id="{BBC020D5-6E4E-AD72-4258-BCD22F0432C8}"/>
              </a:ext>
              <a:ext uri="{C183D7F6-B498-43B3-948B-1728B52AA6E4}">
                <adec:decorative xmlns:adec="http://schemas.microsoft.com/office/drawing/2017/decorative" val="0"/>
              </a:ext>
            </a:extLst>
          </p:cNvPr>
          <p:cNvSpPr/>
          <p:nvPr/>
        </p:nvSpPr>
        <p:spPr bwMode="auto">
          <a:xfrm>
            <a:off x="4178894" y="81185"/>
            <a:ext cx="7455564" cy="6674265"/>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2" name="Rectangle 21">
            <a:extLst>
              <a:ext uri="{FF2B5EF4-FFF2-40B4-BE49-F238E27FC236}">
                <a16:creationId xmlns:a16="http://schemas.microsoft.com/office/drawing/2014/main" id="{D7F92119-E96F-08D4-2FD5-9A312B5865C6}"/>
              </a:ext>
              <a:ext uri="{C183D7F6-B498-43B3-948B-1728B52AA6E4}">
                <adec:decorative xmlns:adec="http://schemas.microsoft.com/office/drawing/2017/decorative" val="1"/>
              </a:ext>
            </a:extLst>
          </p:cNvPr>
          <p:cNvSpPr/>
          <p:nvPr/>
        </p:nvSpPr>
        <p:spPr bwMode="auto">
          <a:xfrm>
            <a:off x="183093" y="2727057"/>
            <a:ext cx="3804587" cy="1962382"/>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4" name="Content Placeholder 13">
            <a:extLst>
              <a:ext uri="{FF2B5EF4-FFF2-40B4-BE49-F238E27FC236}">
                <a16:creationId xmlns:a16="http://schemas.microsoft.com/office/drawing/2014/main" id="{BE3ABA2E-7986-4EA9-B970-9B5C6B729AB7}"/>
              </a:ext>
            </a:extLst>
          </p:cNvPr>
          <p:cNvSpPr txBox="1">
            <a:spLocks/>
          </p:cNvSpPr>
          <p:nvPr/>
        </p:nvSpPr>
        <p:spPr>
          <a:xfrm>
            <a:off x="4355113" y="511825"/>
            <a:ext cx="4554505" cy="32835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结构化和非结构化数据的推理：分类，情感，实体提取，搜索</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使用嵌入模型改进文本搜索</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产品反馈情绪</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客户和员工反馈分类</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索赔和风险分析</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支持邮件和通话记录</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社交媒体趋势</a:t>
            </a:r>
          </a:p>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写作辅助</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营销文案</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邮件标语</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长格式文本</a:t>
            </a: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根据要点分段</a:t>
            </a:r>
            <a:endPar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6" name="TextBox 25">
            <a:extLst>
              <a:ext uri="{FF2B5EF4-FFF2-40B4-BE49-F238E27FC236}">
                <a16:creationId xmlns:a16="http://schemas.microsoft.com/office/drawing/2014/main" id="{77482A0F-EF1C-D119-0260-EC892E13BBD3}"/>
              </a:ext>
            </a:extLst>
          </p:cNvPr>
          <p:cNvSpPr txBox="1"/>
          <p:nvPr/>
        </p:nvSpPr>
        <p:spPr>
          <a:xfrm>
            <a:off x="323255" y="3200288"/>
            <a:ext cx="2985160" cy="14619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自然语言转换成代码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自然语言</a:t>
            </a:r>
            <a:r>
              <a:rPr lang="zh-CN" altLang="en-US" sz="1400">
                <a:solidFill>
                  <a:srgbClr val="FFFFFF"/>
                </a:solidFill>
                <a:latin typeface="微软雅黑" panose="020B0503020204020204" pitchFamily="34" charset="-122"/>
                <a:ea typeface="微软雅黑" panose="020B0503020204020204" pitchFamily="34" charset="-122"/>
              </a:rPr>
              <a:t>转换成</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SQL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代码</a:t>
            </a:r>
            <a:r>
              <a:rPr lang="zh-CN" altLang="en-US" sz="1400">
                <a:solidFill>
                  <a:srgbClr val="FFFFFF"/>
                </a:solidFill>
                <a:latin typeface="微软雅黑" panose="020B0503020204020204" pitchFamily="34" charset="-122"/>
                <a:ea typeface="微软雅黑" panose="020B0503020204020204" pitchFamily="34" charset="-122"/>
              </a:rPr>
              <a:t>转换成</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自然语言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代码</a:t>
            </a:r>
            <a:r>
              <a:rPr lang="zh-CN" altLang="en-US" sz="1400">
                <a:solidFill>
                  <a:srgbClr val="FFFFFF"/>
                </a:solidFill>
                <a:latin typeface="微软雅黑" panose="020B0503020204020204" pitchFamily="34" charset="-122"/>
                <a:ea typeface="微软雅黑" panose="020B0503020204020204" pitchFamily="34" charset="-122"/>
              </a:rPr>
              <a:t>注释</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代码重构</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8" name="TextBox 27">
            <a:extLst>
              <a:ext uri="{FF2B5EF4-FFF2-40B4-BE49-F238E27FC236}">
                <a16:creationId xmlns:a16="http://schemas.microsoft.com/office/drawing/2014/main" id="{D5BF66DB-A06E-7528-77A8-1D4C22E163E9}"/>
              </a:ext>
            </a:extLst>
          </p:cNvPr>
          <p:cNvSpPr txBox="1"/>
          <p:nvPr/>
        </p:nvSpPr>
        <p:spPr>
          <a:xfrm>
            <a:off x="8985436" y="511825"/>
            <a:ext cx="2563199" cy="44935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摘要模型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呼叫中心电话记录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SME</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文档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竞争性分析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同行分析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技术报告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产品和服务反馈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社交媒体趋势 </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会话 </a:t>
            </a:r>
            <a:r>
              <a:rPr kumimoji="0" lang="en-US" altLang="zh-CN"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AI</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为呼叫中心提供智能协助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技术支持聊天机器人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虚拟助手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虚拟人</a:t>
            </a:r>
          </a:p>
          <a:p>
            <a:pPr marL="0" marR="0" lvl="0" indent="0" algn="l" defTabSz="4572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0" name="TextBox 29">
            <a:extLst>
              <a:ext uri="{FF2B5EF4-FFF2-40B4-BE49-F238E27FC236}">
                <a16:creationId xmlns:a16="http://schemas.microsoft.com/office/drawing/2014/main" id="{541B43F5-366F-C24E-75DA-6AF76300B770}"/>
              </a:ext>
            </a:extLst>
          </p:cNvPr>
          <p:cNvSpPr txBox="1"/>
          <p:nvPr/>
        </p:nvSpPr>
        <p:spPr>
          <a:xfrm>
            <a:off x="4360252" y="136844"/>
            <a:ext cx="1549854"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rPr>
              <a:t>语言模型</a:t>
            </a:r>
            <a:endParaRPr kumimoji="0" lang="en-US" altLang="zh-CN" sz="2000" b="1" i="0" u="none" strike="noStrike" kern="1200" cap="none" spc="0" normalizeH="0" baseline="0" noProof="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32" name="TextBox 31">
            <a:extLst>
              <a:ext uri="{FF2B5EF4-FFF2-40B4-BE49-F238E27FC236}">
                <a16:creationId xmlns:a16="http://schemas.microsoft.com/office/drawing/2014/main" id="{EE692A72-3230-442A-DDD3-68EA64091AEE}"/>
              </a:ext>
            </a:extLst>
          </p:cNvPr>
          <p:cNvSpPr txBox="1"/>
          <p:nvPr/>
        </p:nvSpPr>
        <p:spPr>
          <a:xfrm>
            <a:off x="327727" y="2763618"/>
            <a:ext cx="132786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rPr>
              <a:t>Codex</a:t>
            </a:r>
          </a:p>
        </p:txBody>
      </p:sp>
      <p:sp>
        <p:nvSpPr>
          <p:cNvPr id="36" name="TextBox 35">
            <a:extLst>
              <a:ext uri="{FF2B5EF4-FFF2-40B4-BE49-F238E27FC236}">
                <a16:creationId xmlns:a16="http://schemas.microsoft.com/office/drawing/2014/main" id="{D272C3DE-1FDA-B914-D4BE-47FDA1CF4A44}"/>
              </a:ext>
            </a:extLst>
          </p:cNvPr>
          <p:cNvSpPr txBox="1"/>
          <p:nvPr/>
        </p:nvSpPr>
        <p:spPr>
          <a:xfrm>
            <a:off x="4384630" y="4226033"/>
            <a:ext cx="7044092" cy="235449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多模型应用场景 </a:t>
            </a:r>
            <a:endParaRPr kumimoji="0" lang="en-US" altLang="zh-CN"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客服中心</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分类</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 </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将邮件发送到合适的分组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情绪</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 </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优先应对情绪不佳的客户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实体提取和搜索</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 </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分析责任和风险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邮件和电话记录总结</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客户邮件答复的生成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营销活动快速响应：分类、情感、汇总、内容生成、图像生成</a:t>
            </a:r>
          </a:p>
        </p:txBody>
      </p:sp>
      <p:sp>
        <p:nvSpPr>
          <p:cNvPr id="38" name="Rectangle 37">
            <a:extLst>
              <a:ext uri="{FF2B5EF4-FFF2-40B4-BE49-F238E27FC236}">
                <a16:creationId xmlns:a16="http://schemas.microsoft.com/office/drawing/2014/main" id="{B3DBCD1F-C07C-8EF3-C2B5-3BFBAD6D74A0}"/>
              </a:ext>
              <a:ext uri="{C183D7F6-B498-43B3-948B-1728B52AA6E4}">
                <adec:decorative xmlns:adec="http://schemas.microsoft.com/office/drawing/2017/decorative" val="1"/>
              </a:ext>
            </a:extLst>
          </p:cNvPr>
          <p:cNvSpPr/>
          <p:nvPr/>
        </p:nvSpPr>
        <p:spPr bwMode="auto">
          <a:xfrm>
            <a:off x="183093" y="4793068"/>
            <a:ext cx="3804587" cy="1962382"/>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40" name="TextBox 39">
            <a:extLst>
              <a:ext uri="{FF2B5EF4-FFF2-40B4-BE49-F238E27FC236}">
                <a16:creationId xmlns:a16="http://schemas.microsoft.com/office/drawing/2014/main" id="{F09A2CCE-9ED6-E155-5334-707E7E00ED88}"/>
              </a:ext>
            </a:extLst>
          </p:cNvPr>
          <p:cNvSpPr txBox="1"/>
          <p:nvPr/>
        </p:nvSpPr>
        <p:spPr>
          <a:xfrm>
            <a:off x="323255" y="5212360"/>
            <a:ext cx="3524924"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创意构思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播客和音乐播放列表图像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内容聚合</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营销活动个性化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a:solidFill>
                  <a:srgbClr val="FFFFFF"/>
                </a:solidFill>
                <a:latin typeface="微软雅黑" panose="020B0503020204020204" pitchFamily="34" charset="-122"/>
                <a:ea typeface="微软雅黑" panose="020B0503020204020204" pitchFamily="34" charset="-122"/>
              </a:rPr>
              <a:t>高级定制</a:t>
            </a: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2" name="TextBox 41">
            <a:extLst>
              <a:ext uri="{FF2B5EF4-FFF2-40B4-BE49-F238E27FC236}">
                <a16:creationId xmlns:a16="http://schemas.microsoft.com/office/drawing/2014/main" id="{65EE1181-8F65-0605-17D4-33234DAB6DE1}"/>
              </a:ext>
            </a:extLst>
          </p:cNvPr>
          <p:cNvSpPr txBox="1"/>
          <p:nvPr/>
        </p:nvSpPr>
        <p:spPr>
          <a:xfrm>
            <a:off x="327727" y="4829629"/>
            <a:ext cx="13278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rPr>
              <a:t>DALL·E 2</a:t>
            </a:r>
          </a:p>
        </p:txBody>
      </p:sp>
    </p:spTree>
    <p:extLst>
      <p:ext uri="{BB962C8B-B14F-4D97-AF65-F5344CB8AC3E}">
        <p14:creationId xmlns:p14="http://schemas.microsoft.com/office/powerpoint/2010/main" val="1004600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26">
                                            <p:txEl>
                                              <p:pRg st="0" end="0"/>
                                            </p:txEl>
                                          </p:spTgt>
                                        </p:tgtEl>
                                        <p:attrNameLst>
                                          <p:attrName>style.textDecorationUnderline</p:attrName>
                                        </p:attrNameLst>
                                      </p:cBhvr>
                                      <p:to>
                                        <p:strVal val="true"/>
                                      </p:to>
                                    </p:set>
                                  </p:childTnLst>
                                </p:cTn>
                              </p:par>
                              <p:par>
                                <p:cTn id="7" presetID="18" presetClass="emph" presetSubtype="0" fill="hold" nodeType="withEffect">
                                  <p:stCondLst>
                                    <p:cond delay="0"/>
                                  </p:stCondLst>
                                  <p:iterate type="lt">
                                    <p:tmPct val="4000"/>
                                  </p:iterate>
                                  <p:childTnLst>
                                    <p:set>
                                      <p:cBhvr override="childStyle">
                                        <p:cTn id="8" dur="500" fill="hold"/>
                                        <p:tgtEl>
                                          <p:spTgt spid="26">
                                            <p:txEl>
                                              <p:pRg st="1" end="1"/>
                                            </p:txEl>
                                          </p:spTgt>
                                        </p:tgtEl>
                                        <p:attrNameLst>
                                          <p:attrName>style.textDecorationUnderline</p:attrName>
                                        </p:attrNameLst>
                                      </p:cBhvr>
                                      <p:to>
                                        <p:strVal val="true"/>
                                      </p:to>
                                    </p:set>
                                  </p:childTnLst>
                                </p:cTn>
                              </p:par>
                              <p:par>
                                <p:cTn id="9" presetID="18" presetClass="emph" presetSubtype="0" fill="hold" nodeType="withEffect">
                                  <p:stCondLst>
                                    <p:cond delay="0"/>
                                  </p:stCondLst>
                                  <p:iterate type="lt">
                                    <p:tmPct val="4000"/>
                                  </p:iterate>
                                  <p:childTnLst>
                                    <p:set>
                                      <p:cBhvr override="childStyle">
                                        <p:cTn id="10" dur="500" fill="hold"/>
                                        <p:tgtEl>
                                          <p:spTgt spid="26">
                                            <p:txEl>
                                              <p:pRg st="2" end="2"/>
                                            </p:txEl>
                                          </p:spTgt>
                                        </p:tgtEl>
                                        <p:attrNameLst>
                                          <p:attrName>style.textDecorationUnderline</p:attrName>
                                        </p:attrNameLst>
                                      </p:cBhvr>
                                      <p:to>
                                        <p:strVal val="true"/>
                                      </p:to>
                                    </p:set>
                                  </p:childTnLst>
                                </p:cTn>
                              </p:par>
                              <p:par>
                                <p:cTn id="11" presetID="18" presetClass="emph" presetSubtype="0" fill="hold" nodeType="withEffect">
                                  <p:stCondLst>
                                    <p:cond delay="0"/>
                                  </p:stCondLst>
                                  <p:iterate type="lt">
                                    <p:tmPct val="4000"/>
                                  </p:iterate>
                                  <p:childTnLst>
                                    <p:set>
                                      <p:cBhvr override="childStyle">
                                        <p:cTn id="12" dur="500" fill="hold"/>
                                        <p:tgtEl>
                                          <p:spTgt spid="26">
                                            <p:txEl>
                                              <p:pRg st="3" end="3"/>
                                            </p:txEl>
                                          </p:spTgt>
                                        </p:tgtEl>
                                        <p:attrNameLst>
                                          <p:attrName>style.textDecorationUnderline</p:attrName>
                                        </p:attrNameLst>
                                      </p:cBhvr>
                                      <p:to>
                                        <p:strVal val="true"/>
                                      </p:to>
                                    </p:set>
                                  </p:childTnLst>
                                </p:cTn>
                              </p:par>
                              <p:par>
                                <p:cTn id="13" presetID="18" presetClass="emph" presetSubtype="0" fill="hold" nodeType="withEffect">
                                  <p:stCondLst>
                                    <p:cond delay="0"/>
                                  </p:stCondLst>
                                  <p:iterate type="lt">
                                    <p:tmPct val="4000"/>
                                  </p:iterate>
                                  <p:childTnLst>
                                    <p:set>
                                      <p:cBhvr override="childStyle">
                                        <p:cTn id="14" dur="500" fill="hold"/>
                                        <p:tgtEl>
                                          <p:spTgt spid="26">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7" name="Title 93">
            <a:extLst>
              <a:ext uri="{FF2B5EF4-FFF2-40B4-BE49-F238E27FC236}">
                <a16:creationId xmlns:a16="http://schemas.microsoft.com/office/drawing/2014/main" id="{4685C948-06A7-4610-9EA8-9FC0880AEB68}"/>
              </a:ext>
            </a:extLst>
          </p:cNvPr>
          <p:cNvSpPr txBox="1">
            <a:spLocks/>
          </p:cNvSpPr>
          <p:nvPr/>
        </p:nvSpPr>
        <p:spPr>
          <a:xfrm>
            <a:off x="702139" y="545142"/>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kumimoji="0" lang="en-US" sz="32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rPr>
              <a:t>Azure </a:t>
            </a:r>
            <a:r>
              <a:rPr kumimoji="0" lang="en-US" sz="3200" b="0" i="0" u="none" strike="noStrike" kern="1200" cap="none" spc="-50" normalizeH="0" baseline="0" noProof="0" err="1">
                <a:ln w="3175">
                  <a:noFill/>
                </a:ln>
                <a:solidFill>
                  <a:prstClr val="white"/>
                </a:solidFill>
                <a:effectLst/>
                <a:uLnTx/>
                <a:uFillTx/>
                <a:latin typeface="微软雅黑" panose="020B0503020204020204" pitchFamily="34" charset="-122"/>
                <a:ea typeface="微软雅黑" panose="020B0503020204020204" pitchFamily="34" charset="-122"/>
              </a:rPr>
              <a:t>OpenAI</a:t>
            </a:r>
            <a:r>
              <a:rPr kumimoji="0" lang="en-US" sz="32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rPr>
              <a:t> |</a:t>
            </a:r>
            <a:r>
              <a:rPr kumimoji="0" lang="en-US" altLang="zh-CN" sz="3200" b="0" i="0" u="none" strike="noStrike" kern="1200" cap="none" spc="-50" normalizeH="0" baseline="0" noProof="0">
                <a:ln w="3175">
                  <a:noFill/>
                </a:ln>
                <a:solidFill>
                  <a:prstClr val="white"/>
                </a:solidFill>
                <a:effectLst/>
                <a:uLnTx/>
                <a:uFillTx/>
                <a:latin typeface="Segoe UI Semibold"/>
                <a:ea typeface="+mn-ea"/>
                <a:cs typeface="Segoe UI" pitchFamily="34" charset="0"/>
              </a:rPr>
              <a:t> </a:t>
            </a:r>
            <a:r>
              <a:rPr kumimoji="0" lang="en-US" altLang="zh-CN" sz="3200" b="0" i="0" u="none" strike="noStrike" kern="1200" cap="none" spc="-50" normalizeH="0" baseline="0" noProof="0">
                <a:ln w="3175">
                  <a:noFill/>
                </a:ln>
                <a:effectLst/>
                <a:uLnTx/>
                <a:uFillTx/>
                <a:latin typeface="Segoe UI Semibold"/>
                <a:ea typeface="+mn-ea"/>
                <a:cs typeface="Segoe UI" pitchFamily="34" charset="0"/>
              </a:rPr>
              <a:t>Top 4 </a:t>
            </a:r>
            <a:r>
              <a:rPr kumimoji="0" lang="zh-CN" alt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功</a:t>
            </a:r>
            <a:r>
              <a:rPr lang="zh-CN" altLang="en-US" sz="3200">
                <a:latin typeface="微软雅黑" panose="020B0503020204020204" pitchFamily="34" charset="-122"/>
                <a:ea typeface="微软雅黑" panose="020B0503020204020204" pitchFamily="34" charset="-122"/>
              </a:rPr>
              <a:t>能和用户案例</a:t>
            </a:r>
          </a:p>
        </p:txBody>
      </p:sp>
      <p:cxnSp>
        <p:nvCxnSpPr>
          <p:cNvPr id="8" name="Straight Connector 7">
            <a:extLst>
              <a:ext uri="{FF2B5EF4-FFF2-40B4-BE49-F238E27FC236}">
                <a16:creationId xmlns:a16="http://schemas.microsoft.com/office/drawing/2014/main" id="{B961B4D9-9262-49CF-8C02-36BED03D646F}"/>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grpSp>
        <p:nvGrpSpPr>
          <p:cNvPr id="137" name="Group 136" descr="Content Generation">
            <a:extLst>
              <a:ext uri="{FF2B5EF4-FFF2-40B4-BE49-F238E27FC236}">
                <a16:creationId xmlns:a16="http://schemas.microsoft.com/office/drawing/2014/main" id="{830FD4CA-64B7-8C2B-4001-D0B460A07273}"/>
              </a:ext>
            </a:extLst>
          </p:cNvPr>
          <p:cNvGrpSpPr/>
          <p:nvPr/>
        </p:nvGrpSpPr>
        <p:grpSpPr>
          <a:xfrm>
            <a:off x="585354" y="1485395"/>
            <a:ext cx="1803752" cy="422800"/>
            <a:chOff x="585354" y="1471535"/>
            <a:chExt cx="1803752" cy="422800"/>
          </a:xfrm>
        </p:grpSpPr>
        <p:sp>
          <p:nvSpPr>
            <p:cNvPr id="2" name="TextBox 1">
              <a:extLst>
                <a:ext uri="{FF2B5EF4-FFF2-40B4-BE49-F238E27FC236}">
                  <a16:creationId xmlns:a16="http://schemas.microsoft.com/office/drawing/2014/main" id="{54F9EBE8-22F2-46CE-F61F-A52FBC9F1B77}"/>
                </a:ext>
              </a:extLst>
            </p:cNvPr>
            <p:cNvSpPr txBox="1"/>
            <p:nvPr/>
          </p:nvSpPr>
          <p:spPr>
            <a:xfrm>
              <a:off x="1256654" y="1580403"/>
              <a:ext cx="1132452" cy="313932"/>
            </a:xfrm>
            <a:prstGeom prst="rect">
              <a:avLst/>
            </a:prstGeom>
            <a:noFill/>
          </p:spPr>
          <p:txBody>
            <a:bodyPr wrap="square" lIns="0">
              <a:spAutoFit/>
            </a:bodyPr>
            <a:lstStyle/>
            <a:p>
              <a:pPr marL="0" lvl="1" defTabSz="914102" fontAlgn="base">
                <a:lnSpc>
                  <a:spcPct val="90000"/>
                </a:lnSpc>
                <a:spcAft>
                  <a:spcPct val="0"/>
                </a:spcAft>
                <a:buSzPct val="90000"/>
                <a:defRPr/>
              </a:pPr>
              <a:r>
                <a:rPr lang="zh-CN" altLang="en-US" sz="1600" kern="0">
                  <a:gradFill>
                    <a:gsLst>
                      <a:gs pos="18939">
                        <a:srgbClr val="FFFFFF"/>
                      </a:gs>
                      <a:gs pos="43000">
                        <a:srgbClr val="FFFFFF"/>
                      </a:gs>
                    </a:gsLst>
                    <a:lin ang="18900000" scaled="0"/>
                  </a:gradFill>
                  <a:latin typeface="微软雅黑" panose="020B0503020204020204" pitchFamily="34" charset="-122"/>
                  <a:ea typeface="微软雅黑" panose="020B0503020204020204" pitchFamily="34" charset="-122"/>
                  <a:cs typeface="Segoe UI" panose="020B0502040204020203" pitchFamily="34" charset="0"/>
                </a:rPr>
                <a:t>内容生成</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3" name="Graphic 22">
              <a:extLst>
                <a:ext uri="{FF2B5EF4-FFF2-40B4-BE49-F238E27FC236}">
                  <a16:creationId xmlns:a16="http://schemas.microsoft.com/office/drawing/2014/main" id="{2A4144F3-DA8B-21C9-1A24-9399EA3A221F}"/>
                </a:ext>
              </a:extLst>
            </p:cNvPr>
            <p:cNvSpPr/>
            <p:nvPr/>
          </p:nvSpPr>
          <p:spPr>
            <a:xfrm>
              <a:off x="585354" y="1471535"/>
              <a:ext cx="408884" cy="421646"/>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微软雅黑" panose="020B0503020204020204" pitchFamily="34" charset="-122"/>
                <a:ea typeface="微软雅黑" panose="020B0503020204020204" pitchFamily="34" charset="-122"/>
              </a:endParaRPr>
            </a:p>
          </p:txBody>
        </p:sp>
      </p:grpSp>
      <p:grpSp>
        <p:nvGrpSpPr>
          <p:cNvPr id="59" name="Group 58" descr="Summarization">
            <a:extLst>
              <a:ext uri="{FF2B5EF4-FFF2-40B4-BE49-F238E27FC236}">
                <a16:creationId xmlns:a16="http://schemas.microsoft.com/office/drawing/2014/main" id="{00A6BDA9-F413-A0AE-2D5F-9E706A14C879}"/>
              </a:ext>
            </a:extLst>
          </p:cNvPr>
          <p:cNvGrpSpPr/>
          <p:nvPr/>
        </p:nvGrpSpPr>
        <p:grpSpPr>
          <a:xfrm>
            <a:off x="3442241" y="1506373"/>
            <a:ext cx="2116315" cy="417419"/>
            <a:chOff x="4224675" y="1360715"/>
            <a:chExt cx="2116315" cy="417419"/>
          </a:xfrm>
        </p:grpSpPr>
        <p:sp>
          <p:nvSpPr>
            <p:cNvPr id="42" name="TextBox 41">
              <a:extLst>
                <a:ext uri="{FF2B5EF4-FFF2-40B4-BE49-F238E27FC236}">
                  <a16:creationId xmlns:a16="http://schemas.microsoft.com/office/drawing/2014/main" id="{EE3C946A-F25A-916A-6FF0-0F48C21B3822}"/>
                </a:ext>
              </a:extLst>
            </p:cNvPr>
            <p:cNvSpPr txBox="1"/>
            <p:nvPr/>
          </p:nvSpPr>
          <p:spPr>
            <a:xfrm>
              <a:off x="4737259" y="1415399"/>
              <a:ext cx="1603731"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zh-CN" alt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rPr>
                <a:t>总结能力</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48" name="Graphic 98">
              <a:extLst>
                <a:ext uri="{FF2B5EF4-FFF2-40B4-BE49-F238E27FC236}">
                  <a16:creationId xmlns:a16="http://schemas.microsoft.com/office/drawing/2014/main" id="{53ACF63D-6579-AB70-8573-27721E02BDC2}"/>
                </a:ext>
              </a:extLst>
            </p:cNvPr>
            <p:cNvSpPr/>
            <p:nvPr/>
          </p:nvSpPr>
          <p:spPr>
            <a:xfrm>
              <a:off x="4224675" y="1360715"/>
              <a:ext cx="413447" cy="417419"/>
            </a:xfrm>
            <a:custGeom>
              <a:avLst/>
              <a:gdLst>
                <a:gd name="connsiteX0" fmla="*/ 50006 w 171450"/>
                <a:gd name="connsiteY0" fmla="*/ 66675 h 171450"/>
                <a:gd name="connsiteX1" fmla="*/ 42863 w 171450"/>
                <a:gd name="connsiteY1" fmla="*/ 73819 h 171450"/>
                <a:gd name="connsiteX2" fmla="*/ 50006 w 171450"/>
                <a:gd name="connsiteY2" fmla="*/ 80963 h 171450"/>
                <a:gd name="connsiteX3" fmla="*/ 57150 w 171450"/>
                <a:gd name="connsiteY3" fmla="*/ 73819 h 171450"/>
                <a:gd name="connsiteX4" fmla="*/ 50006 w 171450"/>
                <a:gd name="connsiteY4" fmla="*/ 66675 h 171450"/>
                <a:gd name="connsiteX5" fmla="*/ 42863 w 171450"/>
                <a:gd name="connsiteY5" fmla="*/ 126206 h 171450"/>
                <a:gd name="connsiteX6" fmla="*/ 50006 w 171450"/>
                <a:gd name="connsiteY6" fmla="*/ 119063 h 171450"/>
                <a:gd name="connsiteX7" fmla="*/ 57150 w 171450"/>
                <a:gd name="connsiteY7" fmla="*/ 126206 h 171450"/>
                <a:gd name="connsiteX8" fmla="*/ 50006 w 171450"/>
                <a:gd name="connsiteY8" fmla="*/ 133350 h 171450"/>
                <a:gd name="connsiteX9" fmla="*/ 42863 w 171450"/>
                <a:gd name="connsiteY9" fmla="*/ 126206 h 171450"/>
                <a:gd name="connsiteX10" fmla="*/ 0 w 171450"/>
                <a:gd name="connsiteY10" fmla="*/ 30956 h 171450"/>
                <a:gd name="connsiteX11" fmla="*/ 30956 w 171450"/>
                <a:gd name="connsiteY11" fmla="*/ 0 h 171450"/>
                <a:gd name="connsiteX12" fmla="*/ 140494 w 171450"/>
                <a:gd name="connsiteY12" fmla="*/ 0 h 171450"/>
                <a:gd name="connsiteX13" fmla="*/ 171450 w 171450"/>
                <a:gd name="connsiteY13" fmla="*/ 30956 h 171450"/>
                <a:gd name="connsiteX14" fmla="*/ 171450 w 171450"/>
                <a:gd name="connsiteY14" fmla="*/ 140494 h 171450"/>
                <a:gd name="connsiteX15" fmla="*/ 140494 w 171450"/>
                <a:gd name="connsiteY15" fmla="*/ 171450 h 171450"/>
                <a:gd name="connsiteX16" fmla="*/ 30956 w 171450"/>
                <a:gd name="connsiteY16" fmla="*/ 171450 h 171450"/>
                <a:gd name="connsiteX17" fmla="*/ 0 w 171450"/>
                <a:gd name="connsiteY17" fmla="*/ 140494 h 171450"/>
                <a:gd name="connsiteX18" fmla="*/ 0 w 171450"/>
                <a:gd name="connsiteY18" fmla="*/ 30956 h 171450"/>
                <a:gd name="connsiteX19" fmla="*/ 28575 w 171450"/>
                <a:gd name="connsiteY19" fmla="*/ 73819 h 171450"/>
                <a:gd name="connsiteX20" fmla="*/ 50006 w 171450"/>
                <a:gd name="connsiteY20" fmla="*/ 95250 h 171450"/>
                <a:gd name="connsiteX21" fmla="*/ 71438 w 171450"/>
                <a:gd name="connsiteY21" fmla="*/ 73819 h 171450"/>
                <a:gd name="connsiteX22" fmla="*/ 50006 w 171450"/>
                <a:gd name="connsiteY22" fmla="*/ 52388 h 171450"/>
                <a:gd name="connsiteX23" fmla="*/ 28575 w 171450"/>
                <a:gd name="connsiteY23" fmla="*/ 73819 h 171450"/>
                <a:gd name="connsiteX24" fmla="*/ 50006 w 171450"/>
                <a:gd name="connsiteY24" fmla="*/ 104775 h 171450"/>
                <a:gd name="connsiteX25" fmla="*/ 28575 w 171450"/>
                <a:gd name="connsiteY25" fmla="*/ 126206 h 171450"/>
                <a:gd name="connsiteX26" fmla="*/ 50006 w 171450"/>
                <a:gd name="connsiteY26" fmla="*/ 147638 h 171450"/>
                <a:gd name="connsiteX27" fmla="*/ 71438 w 171450"/>
                <a:gd name="connsiteY27" fmla="*/ 126206 h 171450"/>
                <a:gd name="connsiteX28" fmla="*/ 50006 w 171450"/>
                <a:gd name="connsiteY28" fmla="*/ 104775 h 171450"/>
                <a:gd name="connsiteX29" fmla="*/ 85725 w 171450"/>
                <a:gd name="connsiteY29" fmla="*/ 73819 h 171450"/>
                <a:gd name="connsiteX30" fmla="*/ 92869 w 171450"/>
                <a:gd name="connsiteY30" fmla="*/ 80963 h 171450"/>
                <a:gd name="connsiteX31" fmla="*/ 135731 w 171450"/>
                <a:gd name="connsiteY31" fmla="*/ 80963 h 171450"/>
                <a:gd name="connsiteX32" fmla="*/ 142875 w 171450"/>
                <a:gd name="connsiteY32" fmla="*/ 73819 h 171450"/>
                <a:gd name="connsiteX33" fmla="*/ 135731 w 171450"/>
                <a:gd name="connsiteY33" fmla="*/ 66675 h 171450"/>
                <a:gd name="connsiteX34" fmla="*/ 92869 w 171450"/>
                <a:gd name="connsiteY34" fmla="*/ 66675 h 171450"/>
                <a:gd name="connsiteX35" fmla="*/ 85725 w 171450"/>
                <a:gd name="connsiteY35" fmla="*/ 73819 h 171450"/>
                <a:gd name="connsiteX36" fmla="*/ 92869 w 171450"/>
                <a:gd name="connsiteY36" fmla="*/ 119063 h 171450"/>
                <a:gd name="connsiteX37" fmla="*/ 85725 w 171450"/>
                <a:gd name="connsiteY37" fmla="*/ 126206 h 171450"/>
                <a:gd name="connsiteX38" fmla="*/ 92869 w 171450"/>
                <a:gd name="connsiteY38" fmla="*/ 133350 h 171450"/>
                <a:gd name="connsiteX39" fmla="*/ 135731 w 171450"/>
                <a:gd name="connsiteY39" fmla="*/ 133350 h 171450"/>
                <a:gd name="connsiteX40" fmla="*/ 142875 w 171450"/>
                <a:gd name="connsiteY40" fmla="*/ 126206 h 171450"/>
                <a:gd name="connsiteX41" fmla="*/ 135731 w 171450"/>
                <a:gd name="connsiteY41" fmla="*/ 119063 h 171450"/>
                <a:gd name="connsiteX42" fmla="*/ 92869 w 171450"/>
                <a:gd name="connsiteY42" fmla="*/ 119063 h 171450"/>
                <a:gd name="connsiteX43" fmla="*/ 28575 w 171450"/>
                <a:gd name="connsiteY43" fmla="*/ 30956 h 171450"/>
                <a:gd name="connsiteX44" fmla="*/ 35719 w 171450"/>
                <a:gd name="connsiteY44" fmla="*/ 38100 h 171450"/>
                <a:gd name="connsiteX45" fmla="*/ 135731 w 171450"/>
                <a:gd name="connsiteY45" fmla="*/ 38100 h 171450"/>
                <a:gd name="connsiteX46" fmla="*/ 142875 w 171450"/>
                <a:gd name="connsiteY46" fmla="*/ 30956 h 171450"/>
                <a:gd name="connsiteX47" fmla="*/ 135731 w 171450"/>
                <a:gd name="connsiteY47" fmla="*/ 23813 h 171450"/>
                <a:gd name="connsiteX48" fmla="*/ 35719 w 171450"/>
                <a:gd name="connsiteY48" fmla="*/ 23813 h 171450"/>
                <a:gd name="connsiteX49" fmla="*/ 28575 w 171450"/>
                <a:gd name="connsiteY49" fmla="*/ 3095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1450" h="171450">
                  <a:moveTo>
                    <a:pt x="50006" y="66675"/>
                  </a:moveTo>
                  <a:cubicBezTo>
                    <a:pt x="46061" y="66675"/>
                    <a:pt x="42863" y="69874"/>
                    <a:pt x="42863" y="73819"/>
                  </a:cubicBezTo>
                  <a:cubicBezTo>
                    <a:pt x="42863" y="77764"/>
                    <a:pt x="46061" y="80963"/>
                    <a:pt x="50006" y="80963"/>
                  </a:cubicBezTo>
                  <a:cubicBezTo>
                    <a:pt x="53952" y="80963"/>
                    <a:pt x="57150" y="77764"/>
                    <a:pt x="57150" y="73819"/>
                  </a:cubicBezTo>
                  <a:cubicBezTo>
                    <a:pt x="57150" y="69874"/>
                    <a:pt x="53952" y="66675"/>
                    <a:pt x="50006" y="66675"/>
                  </a:cubicBezTo>
                  <a:close/>
                  <a:moveTo>
                    <a:pt x="42863" y="126206"/>
                  </a:moveTo>
                  <a:cubicBezTo>
                    <a:pt x="42863" y="122261"/>
                    <a:pt x="46061" y="119063"/>
                    <a:pt x="50006" y="119063"/>
                  </a:cubicBezTo>
                  <a:cubicBezTo>
                    <a:pt x="53952" y="119063"/>
                    <a:pt x="57150" y="122261"/>
                    <a:pt x="57150" y="126206"/>
                  </a:cubicBezTo>
                  <a:cubicBezTo>
                    <a:pt x="57150" y="130152"/>
                    <a:pt x="53952" y="133350"/>
                    <a:pt x="50006" y="133350"/>
                  </a:cubicBezTo>
                  <a:cubicBezTo>
                    <a:pt x="46061" y="133350"/>
                    <a:pt x="42863" y="130152"/>
                    <a:pt x="42863" y="126206"/>
                  </a:cubicBezTo>
                  <a:close/>
                  <a:moveTo>
                    <a:pt x="0" y="30956"/>
                  </a:moveTo>
                  <a:cubicBezTo>
                    <a:pt x="0" y="13860"/>
                    <a:pt x="13860" y="0"/>
                    <a:pt x="30956" y="0"/>
                  </a:cubicBezTo>
                  <a:lnTo>
                    <a:pt x="140494" y="0"/>
                  </a:ln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lose/>
                  <a:moveTo>
                    <a:pt x="28575" y="73819"/>
                  </a:moveTo>
                  <a:cubicBezTo>
                    <a:pt x="28575" y="85655"/>
                    <a:pt x="38170" y="95250"/>
                    <a:pt x="50006" y="95250"/>
                  </a:cubicBezTo>
                  <a:cubicBezTo>
                    <a:pt x="61842" y="95250"/>
                    <a:pt x="71438" y="85655"/>
                    <a:pt x="71438" y="73819"/>
                  </a:cubicBezTo>
                  <a:cubicBezTo>
                    <a:pt x="71438" y="61983"/>
                    <a:pt x="61842" y="52388"/>
                    <a:pt x="50006" y="52388"/>
                  </a:cubicBezTo>
                  <a:cubicBezTo>
                    <a:pt x="38170" y="52388"/>
                    <a:pt x="28575" y="61983"/>
                    <a:pt x="28575" y="73819"/>
                  </a:cubicBezTo>
                  <a:close/>
                  <a:moveTo>
                    <a:pt x="50006" y="104775"/>
                  </a:moveTo>
                  <a:cubicBezTo>
                    <a:pt x="38170" y="104775"/>
                    <a:pt x="28575" y="114370"/>
                    <a:pt x="28575" y="126206"/>
                  </a:cubicBezTo>
                  <a:cubicBezTo>
                    <a:pt x="28575" y="138042"/>
                    <a:pt x="38170" y="147638"/>
                    <a:pt x="50006" y="147638"/>
                  </a:cubicBezTo>
                  <a:cubicBezTo>
                    <a:pt x="61842" y="147638"/>
                    <a:pt x="71438" y="138042"/>
                    <a:pt x="71438" y="126206"/>
                  </a:cubicBezTo>
                  <a:cubicBezTo>
                    <a:pt x="71438" y="114370"/>
                    <a:pt x="61842" y="104775"/>
                    <a:pt x="50006" y="104775"/>
                  </a:cubicBezTo>
                  <a:close/>
                  <a:moveTo>
                    <a:pt x="85725" y="73819"/>
                  </a:moveTo>
                  <a:cubicBezTo>
                    <a:pt x="85725" y="77764"/>
                    <a:pt x="88924" y="80963"/>
                    <a:pt x="92869" y="80963"/>
                  </a:cubicBezTo>
                  <a:lnTo>
                    <a:pt x="135731" y="80963"/>
                  </a:lnTo>
                  <a:cubicBezTo>
                    <a:pt x="139677" y="80963"/>
                    <a:pt x="142875" y="77764"/>
                    <a:pt x="142875" y="73819"/>
                  </a:cubicBezTo>
                  <a:cubicBezTo>
                    <a:pt x="142875" y="69874"/>
                    <a:pt x="139677" y="66675"/>
                    <a:pt x="135731" y="66675"/>
                  </a:cubicBezTo>
                  <a:lnTo>
                    <a:pt x="92869" y="66675"/>
                  </a:lnTo>
                  <a:cubicBezTo>
                    <a:pt x="88924" y="66675"/>
                    <a:pt x="85725" y="69874"/>
                    <a:pt x="85725" y="73819"/>
                  </a:cubicBezTo>
                  <a:close/>
                  <a:moveTo>
                    <a:pt x="92869" y="119063"/>
                  </a:moveTo>
                  <a:cubicBezTo>
                    <a:pt x="88924" y="119063"/>
                    <a:pt x="85725" y="122261"/>
                    <a:pt x="85725" y="126206"/>
                  </a:cubicBezTo>
                  <a:cubicBezTo>
                    <a:pt x="85725" y="130152"/>
                    <a:pt x="88924" y="133350"/>
                    <a:pt x="92869" y="133350"/>
                  </a:cubicBezTo>
                  <a:lnTo>
                    <a:pt x="135731" y="133350"/>
                  </a:lnTo>
                  <a:cubicBezTo>
                    <a:pt x="139677" y="133350"/>
                    <a:pt x="142875" y="130152"/>
                    <a:pt x="142875" y="126206"/>
                  </a:cubicBezTo>
                  <a:cubicBezTo>
                    <a:pt x="142875" y="122261"/>
                    <a:pt x="139677" y="119063"/>
                    <a:pt x="135731" y="119063"/>
                  </a:cubicBezTo>
                  <a:lnTo>
                    <a:pt x="92869" y="119063"/>
                  </a:lnTo>
                  <a:close/>
                  <a:moveTo>
                    <a:pt x="28575" y="30956"/>
                  </a:moveTo>
                  <a:cubicBezTo>
                    <a:pt x="28575" y="34902"/>
                    <a:pt x="31773" y="38100"/>
                    <a:pt x="35719" y="38100"/>
                  </a:cubicBezTo>
                  <a:lnTo>
                    <a:pt x="135731" y="38100"/>
                  </a:lnTo>
                  <a:cubicBezTo>
                    <a:pt x="139677" y="38100"/>
                    <a:pt x="142875" y="34902"/>
                    <a:pt x="142875" y="30956"/>
                  </a:cubicBezTo>
                  <a:cubicBezTo>
                    <a:pt x="142875" y="27011"/>
                    <a:pt x="139677" y="23813"/>
                    <a:pt x="135731" y="23813"/>
                  </a:cubicBezTo>
                  <a:lnTo>
                    <a:pt x="35719" y="23813"/>
                  </a:lnTo>
                  <a:cubicBezTo>
                    <a:pt x="31773" y="23813"/>
                    <a:pt x="28575" y="27011"/>
                    <a:pt x="28575" y="30956"/>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微软雅黑" panose="020B0503020204020204" pitchFamily="34" charset="-122"/>
                <a:ea typeface="微软雅黑" panose="020B0503020204020204" pitchFamily="34" charset="-122"/>
              </a:endParaRPr>
            </a:p>
          </p:txBody>
        </p:sp>
      </p:grpSp>
      <p:grpSp>
        <p:nvGrpSpPr>
          <p:cNvPr id="139" name="Group 138" descr="Semantic Search">
            <a:extLst>
              <a:ext uri="{FF2B5EF4-FFF2-40B4-BE49-F238E27FC236}">
                <a16:creationId xmlns:a16="http://schemas.microsoft.com/office/drawing/2014/main" id="{452CB5ED-53DE-5C7E-47BE-3C9201B61A6F}"/>
              </a:ext>
            </a:extLst>
          </p:cNvPr>
          <p:cNvGrpSpPr/>
          <p:nvPr/>
        </p:nvGrpSpPr>
        <p:grpSpPr>
          <a:xfrm>
            <a:off x="9552195" y="1485947"/>
            <a:ext cx="2174197" cy="415549"/>
            <a:chOff x="9552195" y="1463527"/>
            <a:chExt cx="2174197" cy="415549"/>
          </a:xfrm>
        </p:grpSpPr>
        <p:sp>
          <p:nvSpPr>
            <p:cNvPr id="54" name="Graphic 15">
              <a:extLst>
                <a:ext uri="{FF2B5EF4-FFF2-40B4-BE49-F238E27FC236}">
                  <a16:creationId xmlns:a16="http://schemas.microsoft.com/office/drawing/2014/main" id="{55095135-A0DB-9BF4-C811-4BA4702E7817}"/>
                </a:ext>
              </a:extLst>
            </p:cNvPr>
            <p:cNvSpPr/>
            <p:nvPr/>
          </p:nvSpPr>
          <p:spPr>
            <a:xfrm>
              <a:off x="9552195" y="1463527"/>
              <a:ext cx="484810" cy="415549"/>
            </a:xfrm>
            <a:custGeom>
              <a:avLst/>
              <a:gdLst>
                <a:gd name="connsiteX0" fmla="*/ 9525 w 200025"/>
                <a:gd name="connsiteY0" fmla="*/ 26194 h 171449"/>
                <a:gd name="connsiteX1" fmla="*/ 35719 w 200025"/>
                <a:gd name="connsiteY1" fmla="*/ 0 h 171449"/>
                <a:gd name="connsiteX2" fmla="*/ 173831 w 200025"/>
                <a:gd name="connsiteY2" fmla="*/ 0 h 171449"/>
                <a:gd name="connsiteX3" fmla="*/ 200025 w 200025"/>
                <a:gd name="connsiteY3" fmla="*/ 26194 h 171449"/>
                <a:gd name="connsiteX4" fmla="*/ 200025 w 200025"/>
                <a:gd name="connsiteY4" fmla="*/ 126206 h 171449"/>
                <a:gd name="connsiteX5" fmla="*/ 173831 w 200025"/>
                <a:gd name="connsiteY5" fmla="*/ 152400 h 171449"/>
                <a:gd name="connsiteX6" fmla="*/ 109298 w 200025"/>
                <a:gd name="connsiteY6" fmla="*/ 152400 h 171449"/>
                <a:gd name="connsiteX7" fmla="*/ 89776 w 200025"/>
                <a:gd name="connsiteY7" fmla="*/ 132878 h 171449"/>
                <a:gd name="connsiteX8" fmla="*/ 95250 w 200025"/>
                <a:gd name="connsiteY8" fmla="*/ 109538 h 171449"/>
                <a:gd name="connsiteX9" fmla="*/ 135731 w 200025"/>
                <a:gd name="connsiteY9" fmla="*/ 109538 h 171449"/>
                <a:gd name="connsiteX10" fmla="*/ 142875 w 200025"/>
                <a:gd name="connsiteY10" fmla="*/ 102394 h 171449"/>
                <a:gd name="connsiteX11" fmla="*/ 135731 w 200025"/>
                <a:gd name="connsiteY11" fmla="*/ 95250 h 171449"/>
                <a:gd name="connsiteX12" fmla="*/ 93278 w 200025"/>
                <a:gd name="connsiteY12" fmla="*/ 95250 h 171449"/>
                <a:gd name="connsiteX13" fmla="*/ 86778 w 200025"/>
                <a:gd name="connsiteY13" fmla="*/ 80963 h 171449"/>
                <a:gd name="connsiteX14" fmla="*/ 154781 w 200025"/>
                <a:gd name="connsiteY14" fmla="*/ 80963 h 171449"/>
                <a:gd name="connsiteX15" fmla="*/ 161925 w 200025"/>
                <a:gd name="connsiteY15" fmla="*/ 73819 h 171449"/>
                <a:gd name="connsiteX16" fmla="*/ 154781 w 200025"/>
                <a:gd name="connsiteY16" fmla="*/ 66675 h 171449"/>
                <a:gd name="connsiteX17" fmla="*/ 72991 w 200025"/>
                <a:gd name="connsiteY17" fmla="*/ 66675 h 171449"/>
                <a:gd name="connsiteX18" fmla="*/ 42863 w 200025"/>
                <a:gd name="connsiteY18" fmla="*/ 57150 h 171449"/>
                <a:gd name="connsiteX19" fmla="*/ 9525 w 200025"/>
                <a:gd name="connsiteY19" fmla="*/ 69125 h 171449"/>
                <a:gd name="connsiteX20" fmla="*/ 9525 w 200025"/>
                <a:gd name="connsiteY20" fmla="*/ 26194 h 171449"/>
                <a:gd name="connsiteX21" fmla="*/ 54769 w 200025"/>
                <a:gd name="connsiteY21" fmla="*/ 38100 h 171449"/>
                <a:gd name="connsiteX22" fmla="*/ 47625 w 200025"/>
                <a:gd name="connsiteY22" fmla="*/ 45244 h 171449"/>
                <a:gd name="connsiteX23" fmla="*/ 54769 w 200025"/>
                <a:gd name="connsiteY23" fmla="*/ 52388 h 171449"/>
                <a:gd name="connsiteX24" fmla="*/ 116681 w 200025"/>
                <a:gd name="connsiteY24" fmla="*/ 52388 h 171449"/>
                <a:gd name="connsiteX25" fmla="*/ 123825 w 200025"/>
                <a:gd name="connsiteY25" fmla="*/ 45244 h 171449"/>
                <a:gd name="connsiteX26" fmla="*/ 116681 w 200025"/>
                <a:gd name="connsiteY26" fmla="*/ 38100 h 171449"/>
                <a:gd name="connsiteX27" fmla="*/ 54769 w 200025"/>
                <a:gd name="connsiteY27" fmla="*/ 38100 h 171449"/>
                <a:gd name="connsiteX28" fmla="*/ 42863 w 200025"/>
                <a:gd name="connsiteY28" fmla="*/ 152400 h 171449"/>
                <a:gd name="connsiteX29" fmla="*/ 67698 w 200025"/>
                <a:gd name="connsiteY29" fmla="*/ 144476 h 171449"/>
                <a:gd name="connsiteX30" fmla="*/ 92580 w 200025"/>
                <a:gd name="connsiteY30" fmla="*/ 169357 h 171449"/>
                <a:gd name="connsiteX31" fmla="*/ 102682 w 200025"/>
                <a:gd name="connsiteY31" fmla="*/ 169357 h 171449"/>
                <a:gd name="connsiteX32" fmla="*/ 102682 w 200025"/>
                <a:gd name="connsiteY32" fmla="*/ 159255 h 171449"/>
                <a:gd name="connsiteX33" fmla="*/ 77801 w 200025"/>
                <a:gd name="connsiteY33" fmla="*/ 134373 h 171449"/>
                <a:gd name="connsiteX34" fmla="*/ 85725 w 200025"/>
                <a:gd name="connsiteY34" fmla="*/ 109538 h 171449"/>
                <a:gd name="connsiteX35" fmla="*/ 42863 w 200025"/>
                <a:gd name="connsiteY35" fmla="*/ 66675 h 171449"/>
                <a:gd name="connsiteX36" fmla="*/ 0 w 200025"/>
                <a:gd name="connsiteY36" fmla="*/ 109538 h 171449"/>
                <a:gd name="connsiteX37" fmla="*/ 42863 w 200025"/>
                <a:gd name="connsiteY37" fmla="*/ 152400 h 171449"/>
                <a:gd name="connsiteX38" fmla="*/ 42863 w 200025"/>
                <a:gd name="connsiteY38" fmla="*/ 138113 h 171449"/>
                <a:gd name="connsiteX39" fmla="*/ 14288 w 200025"/>
                <a:gd name="connsiteY39" fmla="*/ 109538 h 171449"/>
                <a:gd name="connsiteX40" fmla="*/ 42863 w 200025"/>
                <a:gd name="connsiteY40" fmla="*/ 80963 h 171449"/>
                <a:gd name="connsiteX41" fmla="*/ 71438 w 200025"/>
                <a:gd name="connsiteY41" fmla="*/ 109538 h 171449"/>
                <a:gd name="connsiteX42" fmla="*/ 42863 w 200025"/>
                <a:gd name="connsiteY42" fmla="*/ 138113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025" h="171449">
                  <a:moveTo>
                    <a:pt x="9525" y="26194"/>
                  </a:moveTo>
                  <a:cubicBezTo>
                    <a:pt x="9525" y="11727"/>
                    <a:pt x="21252" y="0"/>
                    <a:pt x="35719" y="0"/>
                  </a:cubicBezTo>
                  <a:lnTo>
                    <a:pt x="173831" y="0"/>
                  </a:lnTo>
                  <a:cubicBezTo>
                    <a:pt x="188298" y="0"/>
                    <a:pt x="200025" y="11727"/>
                    <a:pt x="200025" y="26194"/>
                  </a:cubicBezTo>
                  <a:lnTo>
                    <a:pt x="200025" y="126206"/>
                  </a:lnTo>
                  <a:cubicBezTo>
                    <a:pt x="200025" y="140673"/>
                    <a:pt x="188298" y="152400"/>
                    <a:pt x="173831" y="152400"/>
                  </a:cubicBezTo>
                  <a:lnTo>
                    <a:pt x="109298" y="152400"/>
                  </a:lnTo>
                  <a:lnTo>
                    <a:pt x="89776" y="132878"/>
                  </a:lnTo>
                  <a:cubicBezTo>
                    <a:pt x="93279" y="125850"/>
                    <a:pt x="95250" y="117924"/>
                    <a:pt x="95250" y="109538"/>
                  </a:cubicBezTo>
                  <a:lnTo>
                    <a:pt x="135731" y="109538"/>
                  </a:lnTo>
                  <a:cubicBezTo>
                    <a:pt x="139677" y="109538"/>
                    <a:pt x="142875" y="106339"/>
                    <a:pt x="142875" y="102394"/>
                  </a:cubicBezTo>
                  <a:cubicBezTo>
                    <a:pt x="142875" y="98449"/>
                    <a:pt x="139677" y="95250"/>
                    <a:pt x="135731" y="95250"/>
                  </a:cubicBezTo>
                  <a:lnTo>
                    <a:pt x="93278" y="95250"/>
                  </a:lnTo>
                  <a:cubicBezTo>
                    <a:pt x="91829" y="90125"/>
                    <a:pt x="89619" y="85319"/>
                    <a:pt x="86778" y="80963"/>
                  </a:cubicBezTo>
                  <a:lnTo>
                    <a:pt x="154781" y="80963"/>
                  </a:lnTo>
                  <a:cubicBezTo>
                    <a:pt x="158727" y="80963"/>
                    <a:pt x="161925" y="77764"/>
                    <a:pt x="161925" y="73819"/>
                  </a:cubicBezTo>
                  <a:cubicBezTo>
                    <a:pt x="161925" y="69874"/>
                    <a:pt x="158727" y="66675"/>
                    <a:pt x="154781" y="66675"/>
                  </a:cubicBezTo>
                  <a:lnTo>
                    <a:pt x="72991" y="66675"/>
                  </a:lnTo>
                  <a:cubicBezTo>
                    <a:pt x="64469" y="60674"/>
                    <a:pt x="54077" y="57150"/>
                    <a:pt x="42863" y="57150"/>
                  </a:cubicBezTo>
                  <a:cubicBezTo>
                    <a:pt x="30198" y="57150"/>
                    <a:pt x="18583" y="61644"/>
                    <a:pt x="9525" y="69125"/>
                  </a:cubicBezTo>
                  <a:lnTo>
                    <a:pt x="9525" y="26194"/>
                  </a:lnTo>
                  <a:close/>
                  <a:moveTo>
                    <a:pt x="54769" y="38100"/>
                  </a:moveTo>
                  <a:cubicBezTo>
                    <a:pt x="50823" y="38100"/>
                    <a:pt x="47625" y="41298"/>
                    <a:pt x="47625" y="45244"/>
                  </a:cubicBezTo>
                  <a:cubicBezTo>
                    <a:pt x="47625" y="49189"/>
                    <a:pt x="50823" y="52388"/>
                    <a:pt x="54769" y="52388"/>
                  </a:cubicBezTo>
                  <a:lnTo>
                    <a:pt x="116681" y="52388"/>
                  </a:lnTo>
                  <a:cubicBezTo>
                    <a:pt x="120627" y="52388"/>
                    <a:pt x="123825" y="49189"/>
                    <a:pt x="123825" y="45244"/>
                  </a:cubicBezTo>
                  <a:cubicBezTo>
                    <a:pt x="123825" y="41298"/>
                    <a:pt x="120627" y="38100"/>
                    <a:pt x="116681" y="38100"/>
                  </a:cubicBezTo>
                  <a:lnTo>
                    <a:pt x="54769" y="38100"/>
                  </a:lnTo>
                  <a:close/>
                  <a:moveTo>
                    <a:pt x="42863" y="152400"/>
                  </a:moveTo>
                  <a:cubicBezTo>
                    <a:pt x="52120" y="152400"/>
                    <a:pt x="60691" y="149465"/>
                    <a:pt x="67698" y="144476"/>
                  </a:cubicBezTo>
                  <a:lnTo>
                    <a:pt x="92580" y="169357"/>
                  </a:lnTo>
                  <a:cubicBezTo>
                    <a:pt x="95370" y="172147"/>
                    <a:pt x="99892" y="172147"/>
                    <a:pt x="102682" y="169357"/>
                  </a:cubicBezTo>
                  <a:cubicBezTo>
                    <a:pt x="105472" y="166567"/>
                    <a:pt x="105472" y="162045"/>
                    <a:pt x="102682" y="159255"/>
                  </a:cubicBezTo>
                  <a:lnTo>
                    <a:pt x="77801" y="134373"/>
                  </a:lnTo>
                  <a:cubicBezTo>
                    <a:pt x="82790" y="127366"/>
                    <a:pt x="85725" y="118795"/>
                    <a:pt x="85725" y="109538"/>
                  </a:cubicBezTo>
                  <a:cubicBezTo>
                    <a:pt x="85725" y="85865"/>
                    <a:pt x="66535" y="66675"/>
                    <a:pt x="42863" y="66675"/>
                  </a:cubicBezTo>
                  <a:cubicBezTo>
                    <a:pt x="19190" y="66675"/>
                    <a:pt x="0" y="85865"/>
                    <a:pt x="0" y="109538"/>
                  </a:cubicBezTo>
                  <a:cubicBezTo>
                    <a:pt x="0" y="133210"/>
                    <a:pt x="19190" y="152400"/>
                    <a:pt x="42863" y="152400"/>
                  </a:cubicBezTo>
                  <a:close/>
                  <a:moveTo>
                    <a:pt x="42863" y="138113"/>
                  </a:moveTo>
                  <a:cubicBezTo>
                    <a:pt x="27081" y="138113"/>
                    <a:pt x="14288" y="125319"/>
                    <a:pt x="14288" y="109538"/>
                  </a:cubicBezTo>
                  <a:cubicBezTo>
                    <a:pt x="14288" y="93756"/>
                    <a:pt x="27081" y="80963"/>
                    <a:pt x="42863" y="80963"/>
                  </a:cubicBezTo>
                  <a:cubicBezTo>
                    <a:pt x="58644" y="80963"/>
                    <a:pt x="71438" y="93756"/>
                    <a:pt x="71438" y="109538"/>
                  </a:cubicBezTo>
                  <a:cubicBezTo>
                    <a:pt x="71438" y="125319"/>
                    <a:pt x="58644" y="138113"/>
                    <a:pt x="42863" y="138113"/>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微软雅黑" panose="020B0503020204020204" pitchFamily="34" charset="-122"/>
                <a:ea typeface="微软雅黑" panose="020B0503020204020204" pitchFamily="34" charset="-122"/>
              </a:endParaRPr>
            </a:p>
          </p:txBody>
        </p:sp>
        <p:sp>
          <p:nvSpPr>
            <p:cNvPr id="55" name="TextBox 54">
              <a:extLst>
                <a:ext uri="{FF2B5EF4-FFF2-40B4-BE49-F238E27FC236}">
                  <a16:creationId xmlns:a16="http://schemas.microsoft.com/office/drawing/2014/main" id="{DE964AD1-72B1-EF73-4E3A-F9CC7EFBFB8C}"/>
                </a:ext>
              </a:extLst>
            </p:cNvPr>
            <p:cNvSpPr txBox="1"/>
            <p:nvPr/>
          </p:nvSpPr>
          <p:spPr>
            <a:xfrm>
              <a:off x="10219098" y="1535696"/>
              <a:ext cx="150729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zh-CN" alt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rPr>
                <a:t>语义检索</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68" name="Rectangle 67">
            <a:extLst>
              <a:ext uri="{FF2B5EF4-FFF2-40B4-BE49-F238E27FC236}">
                <a16:creationId xmlns:a16="http://schemas.microsoft.com/office/drawing/2014/main" id="{86F283AA-DED8-C51E-D5E4-1ED23031F0A0}"/>
              </a:ext>
            </a:extLst>
          </p:cNvPr>
          <p:cNvSpPr/>
          <p:nvPr/>
        </p:nvSpPr>
        <p:spPr bwMode="auto">
          <a:xfrm>
            <a:off x="342758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呼叫中心分析</a:t>
            </a:r>
            <a:endParaRPr lang="en-US" altLang="zh-CN" sz="1400">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客户谈话日志的总结</a:t>
            </a:r>
            <a:endParaRPr kumimoji="0" lang="en-CA" sz="13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74" name="Straight Connector 73">
            <a:extLst>
              <a:ext uri="{FF2B5EF4-FFF2-40B4-BE49-F238E27FC236}">
                <a16:creationId xmlns:a16="http://schemas.microsoft.com/office/drawing/2014/main" id="{E0706128-EAEC-63B8-1CFD-8F1B4354DEEB}"/>
              </a:ext>
              <a:ext uri="{C183D7F6-B498-43B3-948B-1728B52AA6E4}">
                <adec:decorative xmlns:adec="http://schemas.microsoft.com/office/drawing/2017/decorative" val="1"/>
              </a:ext>
            </a:extLst>
          </p:cNvPr>
          <p:cNvCxnSpPr>
            <a:cxnSpLocks/>
          </p:cNvCxnSpPr>
          <p:nvPr/>
        </p:nvCxnSpPr>
        <p:spPr>
          <a:xfrm>
            <a:off x="9027110" y="1661203"/>
            <a:ext cx="0" cy="3153217"/>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5" name="Rectangle 74">
            <a:extLst>
              <a:ext uri="{FF2B5EF4-FFF2-40B4-BE49-F238E27FC236}">
                <a16:creationId xmlns:a16="http://schemas.microsoft.com/office/drawing/2014/main" id="{0068E43B-5F90-A03A-D021-1C68C2EE0380}"/>
              </a:ext>
            </a:extLst>
          </p:cNvPr>
          <p:cNvSpPr/>
          <p:nvPr/>
        </p:nvSpPr>
        <p:spPr bwMode="auto">
          <a:xfrm>
            <a:off x="6357788"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将自然语言转换为</a:t>
            </a:r>
            <a:r>
              <a:rPr lang="en-US" altLang="zh-CN" sz="1400">
                <a:latin typeface="微软雅黑" panose="020B0503020204020204" pitchFamily="34" charset="-122"/>
                <a:ea typeface="微软雅黑" panose="020B0503020204020204" pitchFamily="34" charset="-122"/>
              </a:rPr>
              <a:t>SQL</a:t>
            </a:r>
          </a:p>
          <a:p>
            <a:pPr lvl="0" algn="ctr" defTabSz="932472" fontAlgn="base">
              <a:spcBef>
                <a:spcPct val="0"/>
              </a:spcBef>
              <a:spcAft>
                <a:spcPct val="0"/>
              </a:spcAft>
              <a:defRPr/>
            </a:pP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或反过来</a:t>
            </a:r>
            <a:r>
              <a:rPr lang="en-US" altLang="zh-CN" sz="1400">
                <a:latin typeface="微软雅黑" panose="020B0503020204020204" pitchFamily="34" charset="-122"/>
                <a:ea typeface="微软雅黑" panose="020B0503020204020204" pitchFamily="34" charset="-122"/>
              </a:rPr>
              <a:t>)</a:t>
            </a:r>
            <a:endParaRPr kumimoji="0" lang="en-CA" sz="13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4" name="Rectangle 83">
            <a:extLst>
              <a:ext uri="{FF2B5EF4-FFF2-40B4-BE49-F238E27FC236}">
                <a16:creationId xmlns:a16="http://schemas.microsoft.com/office/drawing/2014/main" id="{F08C9A50-CA4B-59CC-E168-B3BA2BBCE0B2}"/>
              </a:ext>
            </a:extLst>
          </p:cNvPr>
          <p:cNvSpPr/>
          <p:nvPr/>
        </p:nvSpPr>
        <p:spPr bwMode="auto">
          <a:xfrm>
            <a:off x="3427582"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主题专家文档摘要</a:t>
            </a:r>
            <a:endParaRPr lang="en-US" altLang="zh-CN" sz="1400">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例如财务报告，分析师文章</a:t>
            </a:r>
            <a:r>
              <a:rPr lang="en-CA" sz="1300">
                <a:solidFill>
                  <a:srgbClr val="FFFFFF"/>
                </a:solidFill>
                <a:latin typeface="微软雅黑" panose="020B0503020204020204" pitchFamily="34" charset="-122"/>
                <a:ea typeface="微软雅黑" panose="020B0503020204020204" pitchFamily="34" charset="-122"/>
              </a:rPr>
              <a:t>)</a:t>
            </a:r>
            <a:endParaRPr kumimoji="0" lang="en-CA" sz="13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5" name="Rectangle 84">
            <a:extLst>
              <a:ext uri="{FF2B5EF4-FFF2-40B4-BE49-F238E27FC236}">
                <a16:creationId xmlns:a16="http://schemas.microsoft.com/office/drawing/2014/main" id="{77F36609-B234-7A39-9520-15370B65D012}"/>
              </a:ext>
            </a:extLst>
          </p:cNvPr>
          <p:cNvSpPr/>
          <p:nvPr/>
        </p:nvSpPr>
        <p:spPr bwMode="auto">
          <a:xfrm>
            <a:off x="635778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转换自然语言以查询</a:t>
            </a:r>
            <a:endParaRPr lang="en-US" altLang="zh-CN" sz="1400">
              <a:solidFill>
                <a:srgbClr val="FFFFFF"/>
              </a:solidFill>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专有数据模型</a:t>
            </a:r>
          </a:p>
        </p:txBody>
      </p:sp>
      <p:sp>
        <p:nvSpPr>
          <p:cNvPr id="86" name="Rectangle 85">
            <a:extLst>
              <a:ext uri="{FF2B5EF4-FFF2-40B4-BE49-F238E27FC236}">
                <a16:creationId xmlns:a16="http://schemas.microsoft.com/office/drawing/2014/main" id="{3B675AE3-5002-6164-73F1-A8EE692E563C}"/>
              </a:ext>
            </a:extLst>
          </p:cNvPr>
          <p:cNvSpPr/>
          <p:nvPr/>
        </p:nvSpPr>
        <p:spPr bwMode="auto">
          <a:xfrm>
            <a:off x="6368732" y="403058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代码文档</a:t>
            </a:r>
            <a:endParaRPr kumimoji="0" lang="en-CA"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88" name="Straight Connector 87">
            <a:extLst>
              <a:ext uri="{FF2B5EF4-FFF2-40B4-BE49-F238E27FC236}">
                <a16:creationId xmlns:a16="http://schemas.microsoft.com/office/drawing/2014/main" id="{A8F293BB-3A09-F4BE-C6E4-F11E36D1EDBC}"/>
              </a:ext>
              <a:ext uri="{C183D7F6-B498-43B3-948B-1728B52AA6E4}">
                <adec:decorative xmlns:adec="http://schemas.microsoft.com/office/drawing/2017/decorative" val="1"/>
              </a:ext>
            </a:extLst>
          </p:cNvPr>
          <p:cNvCxnSpPr>
            <a:cxnSpLocks/>
          </p:cNvCxnSpPr>
          <p:nvPr/>
        </p:nvCxnSpPr>
        <p:spPr>
          <a:xfrm>
            <a:off x="6060489" y="1665315"/>
            <a:ext cx="0" cy="3214898"/>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74D45EF5-3091-874C-E740-813FC49E3F44}"/>
              </a:ext>
              <a:ext uri="{C183D7F6-B498-43B3-948B-1728B52AA6E4}">
                <adec:decorative xmlns:adec="http://schemas.microsoft.com/office/drawing/2017/decorative" val="1"/>
              </a:ext>
            </a:extLst>
          </p:cNvPr>
          <p:cNvCxnSpPr>
            <a:cxnSpLocks/>
          </p:cNvCxnSpPr>
          <p:nvPr/>
        </p:nvCxnSpPr>
        <p:spPr>
          <a:xfrm>
            <a:off x="3018407" y="1751309"/>
            <a:ext cx="0" cy="3063111"/>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 name="Rectangle 89">
            <a:extLst>
              <a:ext uri="{FF2B5EF4-FFF2-40B4-BE49-F238E27FC236}">
                <a16:creationId xmlns:a16="http://schemas.microsoft.com/office/drawing/2014/main" id="{5693047F-3091-B640-9A74-B6608865C843}"/>
              </a:ext>
            </a:extLst>
          </p:cNvPr>
          <p:cNvSpPr/>
          <p:nvPr/>
        </p:nvSpPr>
        <p:spPr bwMode="auto">
          <a:xfrm>
            <a:off x="927148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搜索特定产品</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服务的评论</a:t>
            </a:r>
            <a:endParaRPr kumimoji="0" lang="en-CA" sz="13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91" name="Rectangle 90">
            <a:extLst>
              <a:ext uri="{FF2B5EF4-FFF2-40B4-BE49-F238E27FC236}">
                <a16:creationId xmlns:a16="http://schemas.microsoft.com/office/drawing/2014/main" id="{ECA1CE44-304D-E2EF-12C6-68D917E38211}"/>
              </a:ext>
            </a:extLst>
          </p:cNvPr>
          <p:cNvSpPr/>
          <p:nvPr/>
        </p:nvSpPr>
        <p:spPr bwMode="auto">
          <a:xfrm>
            <a:off x="3427582" y="4024594"/>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社交媒体趋势总结</a:t>
            </a:r>
            <a:endParaRPr kumimoji="0" lang="en-CA"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92" name="Rectangle 91">
            <a:extLst>
              <a:ext uri="{FF2B5EF4-FFF2-40B4-BE49-F238E27FC236}">
                <a16:creationId xmlns:a16="http://schemas.microsoft.com/office/drawing/2014/main" id="{21829D31-F687-551A-1C6E-8484309C52AF}"/>
              </a:ext>
            </a:extLst>
          </p:cNvPr>
          <p:cNvSpPr/>
          <p:nvPr/>
        </p:nvSpPr>
        <p:spPr bwMode="auto">
          <a:xfrm>
            <a:off x="927885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a:r>
              <a:rPr lang="zh-CN" altLang="en-US" sz="1400">
                <a:solidFill>
                  <a:srgbClr val="FFFFFF"/>
                </a:solidFill>
                <a:latin typeface="微软雅黑" panose="020B0503020204020204" pitchFamily="34" charset="-122"/>
                <a:ea typeface="微软雅黑" panose="020B0503020204020204" pitchFamily="34" charset="-122"/>
              </a:rPr>
              <a:t>信息发现与知识挖掘</a:t>
            </a:r>
            <a:endParaRPr lang="en-US" sz="1400">
              <a:solidFill>
                <a:srgbClr val="FFFFFF"/>
              </a:solidFill>
              <a:latin typeface="微软雅黑" panose="020B0503020204020204" pitchFamily="34" charset="-122"/>
              <a:ea typeface="微软雅黑" panose="020B0503020204020204" pitchFamily="34" charset="-122"/>
            </a:endParaRPr>
          </a:p>
        </p:txBody>
      </p:sp>
      <p:sp>
        <p:nvSpPr>
          <p:cNvPr id="108" name="Rectangle 107">
            <a:extLst>
              <a:ext uri="{FF2B5EF4-FFF2-40B4-BE49-F238E27FC236}">
                <a16:creationId xmlns:a16="http://schemas.microsoft.com/office/drawing/2014/main" id="{9C0D59AF-1F34-936F-F7C8-BB0E71A2A67D}"/>
              </a:ext>
            </a:extLst>
          </p:cNvPr>
          <p:cNvSpPr/>
          <p:nvPr/>
        </p:nvSpPr>
        <p:spPr bwMode="auto">
          <a:xfrm>
            <a:off x="280923" y="552997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端到端呼叫中心分析</a:t>
            </a:r>
            <a:r>
              <a:rPr lang="en-US" altLang="zh-CN" sz="1400">
                <a:solidFill>
                  <a:srgbClr val="FFFFFF"/>
                </a:solidFill>
                <a:latin typeface="微软雅黑" panose="020B0503020204020204" pitchFamily="34" charset="-122"/>
                <a:ea typeface="微软雅黑" panose="020B0503020204020204" pitchFamily="34" charset="-122"/>
              </a:rPr>
              <a:t>: </a:t>
            </a:r>
            <a:r>
              <a:rPr lang="zh-CN" altLang="en-US" sz="1400">
                <a:solidFill>
                  <a:srgbClr val="FFFFFF"/>
                </a:solidFill>
                <a:latin typeface="微软雅黑" panose="020B0503020204020204" pitchFamily="34" charset="-122"/>
                <a:ea typeface="微软雅黑" panose="020B0503020204020204" pitchFamily="34" charset="-122"/>
              </a:rPr>
              <a:t>分类、情感、实体提取、摘要和电子邮件生成</a:t>
            </a:r>
          </a:p>
        </p:txBody>
      </p:sp>
      <p:cxnSp>
        <p:nvCxnSpPr>
          <p:cNvPr id="109" name="Straight Connector 108">
            <a:extLst>
              <a:ext uri="{FF2B5EF4-FFF2-40B4-BE49-F238E27FC236}">
                <a16:creationId xmlns:a16="http://schemas.microsoft.com/office/drawing/2014/main" id="{FEA9686B-08D7-A996-FF3B-E27AD86A263F}"/>
              </a:ext>
              <a:ext uri="{C183D7F6-B498-43B3-948B-1728B52AA6E4}">
                <adec:decorative xmlns:adec="http://schemas.microsoft.com/office/drawing/2017/decorative" val="1"/>
              </a:ext>
            </a:extLst>
          </p:cNvPr>
          <p:cNvCxnSpPr>
            <a:cxnSpLocks/>
          </p:cNvCxnSpPr>
          <p:nvPr/>
        </p:nvCxnSpPr>
        <p:spPr>
          <a:xfrm>
            <a:off x="331304" y="5240362"/>
            <a:ext cx="11430923" cy="0"/>
          </a:xfrm>
          <a:prstGeom prst="line">
            <a:avLst/>
          </a:prstGeom>
          <a:ln w="15875"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EC4B02E5-18D7-6F8F-66E1-6ECF3DF0B7C0}"/>
              </a:ext>
            </a:extLst>
          </p:cNvPr>
          <p:cNvSpPr txBox="1"/>
          <p:nvPr/>
        </p:nvSpPr>
        <p:spPr>
          <a:xfrm>
            <a:off x="4120888" y="5051923"/>
            <a:ext cx="4473800" cy="307777"/>
          </a:xfrm>
          <a:prstGeom prst="rect">
            <a:avLst/>
          </a:prstGeom>
          <a:solidFill>
            <a:schemeClr val="bg1"/>
          </a:solidFill>
        </p:spPr>
        <p:txBody>
          <a:bodyPr wrap="square" lIns="0" tIns="0" rIns="0" bIns="0" rtlCol="0">
            <a:spAutoFit/>
          </a:bodyPr>
          <a:lstStyle/>
          <a:p>
            <a:pPr algn="ctr"/>
            <a:r>
              <a:rPr lang="zh-CN" altLang="en-US" sz="2000">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用户案例</a:t>
            </a:r>
            <a:endParaRPr lang="en-US" sz="2000">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sp>
        <p:nvSpPr>
          <p:cNvPr id="114" name="Rectangle 113">
            <a:extLst>
              <a:ext uri="{FF2B5EF4-FFF2-40B4-BE49-F238E27FC236}">
                <a16:creationId xmlns:a16="http://schemas.microsoft.com/office/drawing/2014/main" id="{0F8DCCA0-E036-DAED-6A3C-9BB2034D7012}"/>
              </a:ext>
            </a:extLst>
          </p:cNvPr>
          <p:cNvSpPr/>
          <p:nvPr/>
        </p:nvSpPr>
        <p:spPr bwMode="auto">
          <a:xfrm>
            <a:off x="280923" y="5933400"/>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en-US" altLang="zh-CN" sz="1400">
                <a:latin typeface="微软雅黑" panose="020B0503020204020204" pitchFamily="34" charset="-122"/>
                <a:ea typeface="微软雅黑" panose="020B0503020204020204" pitchFamily="34" charset="-122"/>
              </a:rPr>
              <a:t>Customer 360: </a:t>
            </a:r>
            <a:r>
              <a:rPr lang="zh-CN" altLang="en-US" sz="1400">
                <a:latin typeface="微软雅黑" panose="020B0503020204020204" pitchFamily="34" charset="-122"/>
                <a:ea typeface="微软雅黑" panose="020B0503020204020204" pitchFamily="34" charset="-122"/>
              </a:rPr>
              <a:t>实时总结客户查询和趋势、搜索和内容来生成个性化内容</a:t>
            </a:r>
            <a:endParaRPr kumimoji="0" lang="en-CA"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15" name="Rectangle 114">
            <a:extLst>
              <a:ext uri="{FF2B5EF4-FFF2-40B4-BE49-F238E27FC236}">
                <a16:creationId xmlns:a16="http://schemas.microsoft.com/office/drawing/2014/main" id="{C3007B8A-6CEA-045F-EBD4-A45180858DC1}"/>
              </a:ext>
            </a:extLst>
          </p:cNvPr>
          <p:cNvSpPr/>
          <p:nvPr/>
        </p:nvSpPr>
        <p:spPr bwMode="auto">
          <a:xfrm>
            <a:off x="41786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endParaRPr lang="en-US" altLang="zh-CN" sz="1400">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呼叫中心分析</a:t>
            </a:r>
            <a:endParaRPr lang="en-US" altLang="zh-CN" sz="1400">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对客户的问题自动生成回复</a:t>
            </a:r>
            <a:endParaRPr lang="en-US" altLang="zh-CN" sz="1400">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endParaRPr kumimoji="0" lang="en-CA" sz="13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16" name="Rectangle 115">
            <a:extLst>
              <a:ext uri="{FF2B5EF4-FFF2-40B4-BE49-F238E27FC236}">
                <a16:creationId xmlns:a16="http://schemas.microsoft.com/office/drawing/2014/main" id="{E5EB656C-C388-E60B-DDBD-21B3981D3CD3}"/>
              </a:ext>
            </a:extLst>
          </p:cNvPr>
          <p:cNvSpPr/>
          <p:nvPr/>
        </p:nvSpPr>
        <p:spPr bwMode="auto">
          <a:xfrm>
            <a:off x="417862" y="310004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zh-CN" altLang="en-US" sz="1400">
                <a:latin typeface="微软雅黑" panose="020B0503020204020204" pitchFamily="34" charset="-122"/>
                <a:ea typeface="微软雅黑" panose="020B0503020204020204" pitchFamily="34" charset="-122"/>
              </a:rPr>
              <a:t>为你的网站生成个性化的</a:t>
            </a:r>
            <a:r>
              <a:rPr lang="en-US" altLang="zh-CN" sz="1400">
                <a:latin typeface="微软雅黑" panose="020B0503020204020204" pitchFamily="34" charset="-122"/>
                <a:ea typeface="微软雅黑" panose="020B0503020204020204" pitchFamily="34" charset="-122"/>
              </a:rPr>
              <a:t>UI</a:t>
            </a:r>
          </a:p>
        </p:txBody>
      </p:sp>
      <p:sp>
        <p:nvSpPr>
          <p:cNvPr id="117" name="Rectangle 116">
            <a:extLst>
              <a:ext uri="{FF2B5EF4-FFF2-40B4-BE49-F238E27FC236}">
                <a16:creationId xmlns:a16="http://schemas.microsoft.com/office/drawing/2014/main" id="{EDE7FFBD-A9F7-1022-25C2-6BE4F719B08D}"/>
              </a:ext>
            </a:extLst>
          </p:cNvPr>
          <p:cNvSpPr/>
          <p:nvPr/>
        </p:nvSpPr>
        <p:spPr bwMode="auto">
          <a:xfrm>
            <a:off x="280923" y="6423551"/>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业务流程自动化</a:t>
            </a:r>
            <a:r>
              <a:rPr lang="en-US" altLang="zh-CN" sz="1400">
                <a:solidFill>
                  <a:srgbClr val="FFFFFF"/>
                </a:solidFill>
                <a:latin typeface="微软雅黑" panose="020B0503020204020204" pitchFamily="34" charset="-122"/>
                <a:ea typeface="微软雅黑" panose="020B0503020204020204" pitchFamily="34" charset="-122"/>
              </a:rPr>
              <a:t>: </a:t>
            </a:r>
            <a:r>
              <a:rPr lang="zh-CN" altLang="en-US" sz="1400">
                <a:solidFill>
                  <a:srgbClr val="FFFFFF"/>
                </a:solidFill>
                <a:latin typeface="微软雅黑" panose="020B0503020204020204" pitchFamily="34" charset="-122"/>
                <a:ea typeface="微软雅黑" panose="020B0503020204020204" pitchFamily="34" charset="-122"/>
              </a:rPr>
              <a:t>结构化和非结构化文档搜索、生成查询数据模型代码、生成内容</a:t>
            </a:r>
          </a:p>
        </p:txBody>
      </p:sp>
      <p:grpSp>
        <p:nvGrpSpPr>
          <p:cNvPr id="138" name="Group 137" descr="Code generation">
            <a:extLst>
              <a:ext uri="{FF2B5EF4-FFF2-40B4-BE49-F238E27FC236}">
                <a16:creationId xmlns:a16="http://schemas.microsoft.com/office/drawing/2014/main" id="{44AF64BF-8B5D-5D7A-52F8-2E44AD08F2DE}"/>
              </a:ext>
            </a:extLst>
          </p:cNvPr>
          <p:cNvGrpSpPr/>
          <p:nvPr/>
        </p:nvGrpSpPr>
        <p:grpSpPr>
          <a:xfrm>
            <a:off x="6477793" y="1428901"/>
            <a:ext cx="2138662" cy="516155"/>
            <a:chOff x="6477793" y="1427148"/>
            <a:chExt cx="2138662" cy="516155"/>
          </a:xfrm>
        </p:grpSpPr>
        <p:sp>
          <p:nvSpPr>
            <p:cNvPr id="53" name="TextBox 52">
              <a:extLst>
                <a:ext uri="{FF2B5EF4-FFF2-40B4-BE49-F238E27FC236}">
                  <a16:creationId xmlns:a16="http://schemas.microsoft.com/office/drawing/2014/main" id="{4DC40F92-A716-4A06-9433-3B4DE3442E31}"/>
                </a:ext>
              </a:extLst>
            </p:cNvPr>
            <p:cNvSpPr txBox="1"/>
            <p:nvPr/>
          </p:nvSpPr>
          <p:spPr>
            <a:xfrm>
              <a:off x="7192981" y="1585085"/>
              <a:ext cx="1423474" cy="313932"/>
            </a:xfrm>
            <a:prstGeom prst="rect">
              <a:avLst/>
            </a:prstGeom>
            <a:noFill/>
          </p:spPr>
          <p:txBody>
            <a:bodyPr wrap="square" lIns="0">
              <a:spAutoFit/>
            </a:bodyPr>
            <a:lstStyle/>
            <a:p>
              <a:pPr marL="0" lvl="1" defTabSz="914102" fontAlgn="base">
                <a:lnSpc>
                  <a:spcPct val="90000"/>
                </a:lnSpc>
                <a:spcAft>
                  <a:spcPct val="0"/>
                </a:spcAft>
                <a:buSzPct val="90000"/>
                <a:defRPr/>
              </a:pPr>
              <a:r>
                <a:rPr lang="zh-CN" altLang="en-US" sz="1600" kern="0">
                  <a:gradFill>
                    <a:gsLst>
                      <a:gs pos="18939">
                        <a:srgbClr val="FFFFFF"/>
                      </a:gs>
                      <a:gs pos="43000">
                        <a:srgbClr val="FFFFFF"/>
                      </a:gs>
                    </a:gsLst>
                    <a:lin ang="18900000" scaled="0"/>
                  </a:gradFill>
                  <a:latin typeface="微软雅黑" panose="020B0503020204020204" pitchFamily="34" charset="-122"/>
                  <a:ea typeface="微软雅黑" panose="020B0503020204020204" pitchFamily="34" charset="-122"/>
                  <a:cs typeface="Segoe UI" panose="020B0502040204020203" pitchFamily="34" charset="0"/>
                </a:rPr>
                <a:t>代码生成</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134" name="Group 133">
              <a:extLst>
                <a:ext uri="{FF2B5EF4-FFF2-40B4-BE49-F238E27FC236}">
                  <a16:creationId xmlns:a16="http://schemas.microsoft.com/office/drawing/2014/main" id="{FD83FB8D-F125-D68F-29E0-82BF7911D437}"/>
                </a:ext>
              </a:extLst>
            </p:cNvPr>
            <p:cNvGrpSpPr/>
            <p:nvPr/>
          </p:nvGrpSpPr>
          <p:grpSpPr>
            <a:xfrm>
              <a:off x="6477793" y="1427148"/>
              <a:ext cx="612141" cy="516155"/>
              <a:chOff x="-1070323" y="2979734"/>
              <a:chExt cx="612141" cy="516155"/>
            </a:xfrm>
          </p:grpSpPr>
          <p:pic>
            <p:nvPicPr>
              <p:cNvPr id="132" name="Graphic 131" descr="Monitor with solid fill">
                <a:extLst>
                  <a:ext uri="{FF2B5EF4-FFF2-40B4-BE49-F238E27FC236}">
                    <a16:creationId xmlns:a16="http://schemas.microsoft.com/office/drawing/2014/main" id="{6F12B96D-22D5-C40C-C12D-B6FE8BFB93E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323" y="2979734"/>
                <a:ext cx="516155" cy="516155"/>
              </a:xfrm>
              <a:prstGeom prst="rect">
                <a:avLst/>
              </a:prstGeom>
            </p:spPr>
          </p:pic>
          <p:sp>
            <p:nvSpPr>
              <p:cNvPr id="133" name="Graphic 22">
                <a:extLst>
                  <a:ext uri="{FF2B5EF4-FFF2-40B4-BE49-F238E27FC236}">
                    <a16:creationId xmlns:a16="http://schemas.microsoft.com/office/drawing/2014/main" id="{1E2408E2-ED24-DF89-8CB8-6DD07F208A6E}"/>
                  </a:ext>
                </a:extLst>
              </p:cNvPr>
              <p:cNvSpPr/>
              <p:nvPr/>
            </p:nvSpPr>
            <p:spPr>
              <a:xfrm>
                <a:off x="-737456" y="2996431"/>
                <a:ext cx="279274" cy="261809"/>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微软雅黑" panose="020B0503020204020204" pitchFamily="34" charset="-122"/>
                  <a:ea typeface="微软雅黑" panose="020B0503020204020204" pitchFamily="34" charset="-122"/>
                </a:endParaRPr>
              </a:p>
            </p:txBody>
          </p:sp>
        </p:grpSp>
        <p:pic>
          <p:nvPicPr>
            <p:cNvPr id="136" name="Graphic 135" descr="Qr Code outline">
              <a:extLst>
                <a:ext uri="{FF2B5EF4-FFF2-40B4-BE49-F238E27FC236}">
                  <a16:creationId xmlns:a16="http://schemas.microsoft.com/office/drawing/2014/main" id="{37E4A6E4-0FD0-A2E1-194F-3C1BF88AEE6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13" y="1499358"/>
              <a:ext cx="305934" cy="305934"/>
            </a:xfrm>
            <a:prstGeom prst="rect">
              <a:avLst/>
            </a:prstGeom>
          </p:spPr>
        </p:pic>
      </p:grpSp>
    </p:spTree>
    <p:extLst>
      <p:ext uri="{BB962C8B-B14F-4D97-AF65-F5344CB8AC3E}">
        <p14:creationId xmlns:p14="http://schemas.microsoft.com/office/powerpoint/2010/main" val="2678951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1000"/>
                                        <p:tgtEl>
                                          <p:spTgt spid="138"/>
                                        </p:tgtEl>
                                      </p:cBhvr>
                                    </p:animEffect>
                                    <p:anim calcmode="lin" valueType="num">
                                      <p:cBhvr>
                                        <p:cTn id="13" dur="1000" fill="hold"/>
                                        <p:tgtEl>
                                          <p:spTgt spid="138"/>
                                        </p:tgtEl>
                                        <p:attrNameLst>
                                          <p:attrName>ppt_x</p:attrName>
                                        </p:attrNameLst>
                                      </p:cBhvr>
                                      <p:tavLst>
                                        <p:tav tm="0">
                                          <p:val>
                                            <p:strVal val="#ppt_x"/>
                                          </p:val>
                                        </p:tav>
                                        <p:tav tm="100000">
                                          <p:val>
                                            <p:strVal val="#ppt_x"/>
                                          </p:val>
                                        </p:tav>
                                      </p:tavLst>
                                    </p:anim>
                                    <p:anim calcmode="lin" valueType="num">
                                      <p:cBhvr>
                                        <p:cTn id="14" dur="1000" fill="hold"/>
                                        <p:tgtEl>
                                          <p:spTgt spid="13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1000"/>
                                        <p:tgtEl>
                                          <p:spTgt spid="139"/>
                                        </p:tgtEl>
                                      </p:cBhvr>
                                    </p:animEffect>
                                    <p:anim calcmode="lin" valueType="num">
                                      <p:cBhvr>
                                        <p:cTn id="18" dur="1000" fill="hold"/>
                                        <p:tgtEl>
                                          <p:spTgt spid="139"/>
                                        </p:tgtEl>
                                        <p:attrNameLst>
                                          <p:attrName>ppt_x</p:attrName>
                                        </p:attrNameLst>
                                      </p:cBhvr>
                                      <p:tavLst>
                                        <p:tav tm="0">
                                          <p:val>
                                            <p:strVal val="#ppt_x"/>
                                          </p:val>
                                        </p:tav>
                                        <p:tav tm="100000">
                                          <p:val>
                                            <p:strVal val="#ppt_x"/>
                                          </p:val>
                                        </p:tav>
                                      </p:tavLst>
                                    </p:anim>
                                    <p:anim calcmode="lin" valueType="num">
                                      <p:cBhvr>
                                        <p:cTn id="19" dur="1000" fill="hold"/>
                                        <p:tgtEl>
                                          <p:spTgt spid="13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1000"/>
                                        <p:tgtEl>
                                          <p:spTgt spid="137"/>
                                        </p:tgtEl>
                                      </p:cBhvr>
                                    </p:animEffect>
                                    <p:anim calcmode="lin" valueType="num">
                                      <p:cBhvr>
                                        <p:cTn id="23" dur="1000" fill="hold"/>
                                        <p:tgtEl>
                                          <p:spTgt spid="137"/>
                                        </p:tgtEl>
                                        <p:attrNameLst>
                                          <p:attrName>ppt_x</p:attrName>
                                        </p:attrNameLst>
                                      </p:cBhvr>
                                      <p:tavLst>
                                        <p:tav tm="0">
                                          <p:val>
                                            <p:strVal val="#ppt_x"/>
                                          </p:val>
                                        </p:tav>
                                        <p:tav tm="100000">
                                          <p:val>
                                            <p:strVal val="#ppt_x"/>
                                          </p:val>
                                        </p:tav>
                                      </p:tavLst>
                                    </p:anim>
                                    <p:anim calcmode="lin" valueType="num">
                                      <p:cBhvr>
                                        <p:cTn id="24" dur="1000" fill="hold"/>
                                        <p:tgtEl>
                                          <p:spTgt spid="13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6" presetClass="entr" presetSubtype="16" fill="hold"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circle(in)">
                                      <p:cBhvr>
                                        <p:cTn id="28" dur="2000"/>
                                        <p:tgtEl>
                                          <p:spTgt spid="89"/>
                                        </p:tgtEl>
                                      </p:cBhvr>
                                    </p:animEffect>
                                  </p:childTnLst>
                                </p:cTn>
                              </p:par>
                              <p:par>
                                <p:cTn id="29" presetID="6" presetClass="entr" presetSubtype="16"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circle(in)">
                                      <p:cBhvr>
                                        <p:cTn id="31" dur="2000"/>
                                        <p:tgtEl>
                                          <p:spTgt spid="88"/>
                                        </p:tgtEl>
                                      </p:cBhvr>
                                    </p:animEffect>
                                  </p:childTnLst>
                                </p:cTn>
                              </p:par>
                              <p:par>
                                <p:cTn id="32" presetID="6" presetClass="entr" presetSubtype="16"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circle(in)">
                                      <p:cBhvr>
                                        <p:cTn id="34" dur="2000"/>
                                        <p:tgtEl>
                                          <p:spTgt spid="7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fade">
                                      <p:cBhvr>
                                        <p:cTn id="39" dur="500"/>
                                        <p:tgtEl>
                                          <p:spTgt spid="1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500"/>
                                        <p:tgtEl>
                                          <p:spTgt spid="1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fade">
                                      <p:cBhvr>
                                        <p:cTn id="53" dur="500"/>
                                        <p:tgtEl>
                                          <p:spTgt spid="9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500"/>
                                        <p:tgtEl>
                                          <p:spTgt spid="8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500"/>
                                        <p:tgtEl>
                                          <p:spTgt spid="8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500"/>
                                        <p:tgtEl>
                                          <p:spTgt spid="9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09"/>
                                        </p:tgtEl>
                                        <p:attrNameLst>
                                          <p:attrName>style.visibility</p:attrName>
                                        </p:attrNameLst>
                                      </p:cBhvr>
                                      <p:to>
                                        <p:strVal val="visible"/>
                                      </p:to>
                                    </p:set>
                                    <p:anim calcmode="lin" valueType="num">
                                      <p:cBhvr additive="base">
                                        <p:cTn id="77" dur="500" fill="hold"/>
                                        <p:tgtEl>
                                          <p:spTgt spid="109"/>
                                        </p:tgtEl>
                                        <p:attrNameLst>
                                          <p:attrName>ppt_x</p:attrName>
                                        </p:attrNameLst>
                                      </p:cBhvr>
                                      <p:tavLst>
                                        <p:tav tm="0">
                                          <p:val>
                                            <p:strVal val="#ppt_x"/>
                                          </p:val>
                                        </p:tav>
                                        <p:tav tm="100000">
                                          <p:val>
                                            <p:strVal val="#ppt_x"/>
                                          </p:val>
                                        </p:tav>
                                      </p:tavLst>
                                    </p:anim>
                                    <p:anim calcmode="lin" valueType="num">
                                      <p:cBhvr additive="base">
                                        <p:cTn id="78" dur="500" fill="hold"/>
                                        <p:tgtEl>
                                          <p:spTgt spid="10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3"/>
                                        </p:tgtEl>
                                        <p:attrNameLst>
                                          <p:attrName>style.visibility</p:attrName>
                                        </p:attrNameLst>
                                      </p:cBhvr>
                                      <p:to>
                                        <p:strVal val="visible"/>
                                      </p:to>
                                    </p:set>
                                    <p:anim calcmode="lin" valueType="num">
                                      <p:cBhvr additive="base">
                                        <p:cTn id="81" dur="500" fill="hold"/>
                                        <p:tgtEl>
                                          <p:spTgt spid="113"/>
                                        </p:tgtEl>
                                        <p:attrNameLst>
                                          <p:attrName>ppt_x</p:attrName>
                                        </p:attrNameLst>
                                      </p:cBhvr>
                                      <p:tavLst>
                                        <p:tav tm="0">
                                          <p:val>
                                            <p:strVal val="#ppt_x"/>
                                          </p:val>
                                        </p:tav>
                                        <p:tav tm="100000">
                                          <p:val>
                                            <p:strVal val="#ppt_x"/>
                                          </p:val>
                                        </p:tav>
                                      </p:tavLst>
                                    </p:anim>
                                    <p:anim calcmode="lin" valueType="num">
                                      <p:cBhvr additive="base">
                                        <p:cTn id="8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08"/>
                                        </p:tgtEl>
                                        <p:attrNameLst>
                                          <p:attrName>style.visibility</p:attrName>
                                        </p:attrNameLst>
                                      </p:cBhvr>
                                      <p:to>
                                        <p:strVal val="visible"/>
                                      </p:to>
                                    </p:set>
                                    <p:anim calcmode="lin" valueType="num">
                                      <p:cBhvr additive="base">
                                        <p:cTn id="87" dur="500" fill="hold"/>
                                        <p:tgtEl>
                                          <p:spTgt spid="108"/>
                                        </p:tgtEl>
                                        <p:attrNameLst>
                                          <p:attrName>ppt_x</p:attrName>
                                        </p:attrNameLst>
                                      </p:cBhvr>
                                      <p:tavLst>
                                        <p:tav tm="0">
                                          <p:val>
                                            <p:strVal val="#ppt_x"/>
                                          </p:val>
                                        </p:tav>
                                        <p:tav tm="100000">
                                          <p:val>
                                            <p:strVal val="#ppt_x"/>
                                          </p:val>
                                        </p:tav>
                                      </p:tavLst>
                                    </p:anim>
                                    <p:anim calcmode="lin" valueType="num">
                                      <p:cBhvr additive="base">
                                        <p:cTn id="8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additive="base">
                                        <p:cTn id="93" dur="500" fill="hold"/>
                                        <p:tgtEl>
                                          <p:spTgt spid="114"/>
                                        </p:tgtEl>
                                        <p:attrNameLst>
                                          <p:attrName>ppt_x</p:attrName>
                                        </p:attrNameLst>
                                      </p:cBhvr>
                                      <p:tavLst>
                                        <p:tav tm="0">
                                          <p:val>
                                            <p:strVal val="#ppt_x"/>
                                          </p:val>
                                        </p:tav>
                                        <p:tav tm="100000">
                                          <p:val>
                                            <p:strVal val="#ppt_x"/>
                                          </p:val>
                                        </p:tav>
                                      </p:tavLst>
                                    </p:anim>
                                    <p:anim calcmode="lin" valueType="num">
                                      <p:cBhvr additive="base">
                                        <p:cTn id="9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7"/>
                                        </p:tgtEl>
                                        <p:attrNameLst>
                                          <p:attrName>style.visibility</p:attrName>
                                        </p:attrNameLst>
                                      </p:cBhvr>
                                      <p:to>
                                        <p:strVal val="visible"/>
                                      </p:to>
                                    </p:set>
                                    <p:anim calcmode="lin" valueType="num">
                                      <p:cBhvr additive="base">
                                        <p:cTn id="99" dur="500" fill="hold"/>
                                        <p:tgtEl>
                                          <p:spTgt spid="117"/>
                                        </p:tgtEl>
                                        <p:attrNameLst>
                                          <p:attrName>ppt_x</p:attrName>
                                        </p:attrNameLst>
                                      </p:cBhvr>
                                      <p:tavLst>
                                        <p:tav tm="0">
                                          <p:val>
                                            <p:strVal val="#ppt_x"/>
                                          </p:val>
                                        </p:tav>
                                        <p:tav tm="100000">
                                          <p:val>
                                            <p:strVal val="#ppt_x"/>
                                          </p:val>
                                        </p:tav>
                                      </p:tavLst>
                                    </p:anim>
                                    <p:anim calcmode="lin" valueType="num">
                                      <p:cBhvr additive="base">
                                        <p:cTn id="10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5" grpId="0" animBg="1"/>
      <p:bldP spid="84" grpId="0" animBg="1"/>
      <p:bldP spid="85" grpId="0" animBg="1"/>
      <p:bldP spid="86" grpId="0" animBg="1"/>
      <p:bldP spid="90" grpId="0" animBg="1"/>
      <p:bldP spid="91" grpId="0" animBg="1"/>
      <p:bldP spid="92" grpId="0" animBg="1"/>
      <p:bldP spid="108" grpId="0" animBg="1"/>
      <p:bldP spid="113" grpId="0" animBg="1"/>
      <p:bldP spid="114" grpId="0" animBg="1"/>
      <p:bldP spid="115" grpId="0" animBg="1"/>
      <p:bldP spid="116" grpId="0" animBg="1"/>
      <p:bldP spid="1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5" y="553845"/>
            <a:ext cx="7707430"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a:latin typeface="Microsoft JhengHei Light" panose="020B0304030504040204" pitchFamily="34" charset="-120"/>
                <a:ea typeface="Microsoft JhengHei Light" panose="020B0304030504040204" pitchFamily="34" charset="-120"/>
              </a:rPr>
              <a:t>解题思路❶ </a:t>
            </a:r>
            <a:r>
              <a:rPr lang="en-US" altLang="zh-CN" sz="3200">
                <a:latin typeface="Microsoft JhengHei Light" panose="020B0304030504040204" pitchFamily="34" charset="-120"/>
                <a:ea typeface="Microsoft JhengHei Light" panose="020B0304030504040204" pitchFamily="34" charset="-120"/>
              </a:rPr>
              <a:t>- </a:t>
            </a:r>
            <a:r>
              <a:rPr lang="zh-CN" altLang="en-US" sz="3200">
                <a:latin typeface="Microsoft JhengHei Light" panose="020B0304030504040204" pitchFamily="34" charset="-120"/>
                <a:ea typeface="Microsoft JhengHei Light" panose="020B0304030504040204" pitchFamily="34" charset="-120"/>
              </a:rPr>
              <a:t>如何实现属于我的</a:t>
            </a:r>
            <a:r>
              <a:rPr lang="en-US" altLang="zh-CN" sz="3200" err="1">
                <a:latin typeface="Microsoft JhengHei Light" panose="020B0304030504040204" pitchFamily="34" charset="-120"/>
                <a:ea typeface="Microsoft JhengHei Light" panose="020B0304030504040204" pitchFamily="34" charset="-120"/>
              </a:rPr>
              <a:t>ChatGPT</a:t>
            </a:r>
            <a:r>
              <a:rPr lang="en-US" altLang="zh-CN" sz="3200">
                <a:latin typeface="Microsoft JhengHei Light" panose="020B0304030504040204" pitchFamily="34" charset="-120"/>
                <a:ea typeface="Microsoft JhengHei Light" panose="020B0304030504040204" pitchFamily="34" charset="-120"/>
              </a:rPr>
              <a:t> </a:t>
            </a:r>
            <a:r>
              <a:rPr lang="zh-CN" altLang="en-US" sz="3200">
                <a:latin typeface="Microsoft JhengHei Light" panose="020B0304030504040204" pitchFamily="34" charset="-120"/>
                <a:ea typeface="Microsoft JhengHei Light" panose="020B0304030504040204" pitchFamily="34" charset="-120"/>
              </a:rPr>
              <a:t>？</a:t>
            </a:r>
          </a:p>
        </p:txBody>
      </p:sp>
      <p:sp>
        <p:nvSpPr>
          <p:cNvPr id="2" name="TextBox 1">
            <a:extLst>
              <a:ext uri="{FF2B5EF4-FFF2-40B4-BE49-F238E27FC236}">
                <a16:creationId xmlns:a16="http://schemas.microsoft.com/office/drawing/2014/main" id="{E33EB79B-2A43-1481-B782-820BADA5700C}"/>
              </a:ext>
            </a:extLst>
          </p:cNvPr>
          <p:cNvSpPr txBox="1"/>
          <p:nvPr/>
        </p:nvSpPr>
        <p:spPr>
          <a:xfrm>
            <a:off x="1068115" y="1626870"/>
            <a:ext cx="9645976" cy="584775"/>
          </a:xfrm>
          <a:prstGeom prst="rect">
            <a:avLst/>
          </a:prstGeom>
          <a:noFill/>
        </p:spPr>
        <p:txBody>
          <a:bodyPr wrap="square">
            <a:spAutoFit/>
          </a:bodyPr>
          <a:lstStyle/>
          <a:p>
            <a:pPr defTabSz="932742" fontAlgn="ctr">
              <a:spcBef>
                <a:spcPct val="0"/>
              </a:spcBef>
              <a:spcAft>
                <a:spcPts val="0"/>
              </a:spcAft>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因为前述</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GPT</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的学习特性，</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Customize</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的方法也和传统思路不太一样</a:t>
            </a:r>
          </a:p>
          <a:p>
            <a:pPr defTabSz="932742" fontAlgn="ctr">
              <a:spcBef>
                <a:spcPct val="0"/>
              </a:spcBef>
              <a:spcAft>
                <a:spcPts val="0"/>
              </a:spcAft>
            </a:pPr>
            <a:endPar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endParaRPr>
          </a:p>
        </p:txBody>
      </p:sp>
      <p:sp>
        <p:nvSpPr>
          <p:cNvPr id="3" name="Title 1">
            <a:extLst>
              <a:ext uri="{FF2B5EF4-FFF2-40B4-BE49-F238E27FC236}">
                <a16:creationId xmlns:a16="http://schemas.microsoft.com/office/drawing/2014/main" id="{5D3A04BD-26BF-8D62-33ED-C4F5F0D22DA8}"/>
              </a:ext>
            </a:extLst>
          </p:cNvPr>
          <p:cNvSpPr txBox="1">
            <a:spLocks/>
          </p:cNvSpPr>
          <p:nvPr/>
        </p:nvSpPr>
        <p:spPr>
          <a:xfrm>
            <a:off x="1068115" y="2775220"/>
            <a:ext cx="3305102" cy="357187"/>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r>
              <a:rPr lang="zh-CN" altLang="en-US" sz="2400">
                <a:latin typeface="Microsoft JhengHei Light" panose="020B0304030504040204" pitchFamily="34" charset="-120"/>
                <a:ea typeface="Microsoft JhengHei Light" panose="020B0304030504040204" pitchFamily="34" charset="-120"/>
              </a:rPr>
              <a:t>以客服</a:t>
            </a:r>
            <a:r>
              <a:rPr lang="en-US" altLang="zh-CN" sz="2400">
                <a:latin typeface="Microsoft JhengHei Light" panose="020B0304030504040204" pitchFamily="34" charset="-120"/>
                <a:ea typeface="Microsoft JhengHei Light" panose="020B0304030504040204" pitchFamily="34" charset="-120"/>
              </a:rPr>
              <a:t>QA Bot</a:t>
            </a:r>
            <a:r>
              <a:rPr lang="zh-CN" altLang="en-US" sz="2400">
                <a:latin typeface="Microsoft JhengHei Light" panose="020B0304030504040204" pitchFamily="34" charset="-120"/>
                <a:ea typeface="Microsoft JhengHei Light" panose="020B0304030504040204" pitchFamily="34" charset="-120"/>
              </a:rPr>
              <a:t>为例</a:t>
            </a:r>
            <a:endParaRPr lang="en-US" sz="2400">
              <a:latin typeface="Microsoft JhengHei Light" panose="020B0304030504040204" pitchFamily="34" charset="-120"/>
              <a:ea typeface="Microsoft JhengHei Light" panose="020B0304030504040204" pitchFamily="34" charset="-120"/>
            </a:endParaRPr>
          </a:p>
        </p:txBody>
      </p:sp>
      <p:sp>
        <p:nvSpPr>
          <p:cNvPr id="4" name="TextBox 3">
            <a:extLst>
              <a:ext uri="{FF2B5EF4-FFF2-40B4-BE49-F238E27FC236}">
                <a16:creationId xmlns:a16="http://schemas.microsoft.com/office/drawing/2014/main" id="{288C4464-CBEE-0CB3-3EB6-A2450113BE2B}"/>
              </a:ext>
            </a:extLst>
          </p:cNvPr>
          <p:cNvSpPr txBox="1"/>
          <p:nvPr/>
        </p:nvSpPr>
        <p:spPr>
          <a:xfrm>
            <a:off x="1068115" y="3520770"/>
            <a:ext cx="8009210" cy="2677656"/>
          </a:xfrm>
          <a:prstGeom prst="rect">
            <a:avLst/>
          </a:prstGeom>
          <a:noFill/>
        </p:spPr>
        <p:txBody>
          <a:bodyPr wrap="square">
            <a:spAutoFit/>
          </a:bodyPr>
          <a:lstStyle/>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使用</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Embedding</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模型把</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知识库</a:t>
            </a:r>
            <a:r>
              <a:rPr lang="en-US" altLang="zh-CN"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(KM)</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转为矢量</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，并保存到</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Vector Database</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做匹配和搜索</a:t>
            </a:r>
            <a:endPar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endParaRPr>
          </a:p>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用戶对</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Bot</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输入一段自然语言</a:t>
            </a:r>
            <a:endPar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endParaRPr>
          </a:p>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对其做</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同样的矢量转换</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 </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一样的</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Embedding</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模型</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p>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將输入的矢量和</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Vector Database</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做</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近似度计算</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语义匹配），抽取出关联度最高的条目</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文章。這</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部分建议搭配</a:t>
            </a:r>
            <a:r>
              <a:rPr lang="en-US" altLang="zh-CN"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Open Source (</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比如 </a:t>
            </a:r>
            <a:r>
              <a:rPr lang="en-US" altLang="zh-CN"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Redis, FAISS)</a:t>
            </a:r>
          </a:p>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返回文章給</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GPT </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作为</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prompt engineering</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的一部分，得到自然语言形式的回答</a:t>
            </a:r>
            <a:endPar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endParaRPr>
          </a:p>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返回结果給用戶</a:t>
            </a:r>
            <a:endParaRPr lang="en-US" sz="1600" spc="-50" dirty="0">
              <a:ln w="3175">
                <a:noFill/>
              </a:ln>
              <a:latin typeface="Microsoft JhengHei Light" panose="020B0304030504040204" pitchFamily="34" charset="-120"/>
              <a:ea typeface="Microsoft JhengHei Light" panose="020B0304030504040204" pitchFamily="34" charset="-120"/>
              <a:cs typeface="Segoe UI" pitchFamily="34" charset="0"/>
            </a:endParaRPr>
          </a:p>
        </p:txBody>
      </p:sp>
    </p:spTree>
    <p:extLst>
      <p:ext uri="{BB962C8B-B14F-4D97-AF65-F5344CB8AC3E}">
        <p14:creationId xmlns:p14="http://schemas.microsoft.com/office/powerpoint/2010/main" val="278321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5" y="553845"/>
            <a:ext cx="7707430"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dirty="0">
                <a:latin typeface="Microsoft JhengHei Light" panose="020B0304030504040204" pitchFamily="34" charset="-120"/>
                <a:ea typeface="Microsoft JhengHei Light" panose="020B0304030504040204" pitchFamily="34" charset="-120"/>
              </a:rPr>
              <a:t>解题思路❷ </a:t>
            </a:r>
            <a:r>
              <a:rPr lang="en-US" altLang="zh-CN" sz="3200" dirty="0">
                <a:latin typeface="Microsoft JhengHei Light" panose="020B0304030504040204" pitchFamily="34" charset="-120"/>
                <a:ea typeface="Microsoft JhengHei Light" panose="020B0304030504040204" pitchFamily="34" charset="-120"/>
              </a:rPr>
              <a:t>- Embedding</a:t>
            </a:r>
            <a:r>
              <a:rPr lang="zh-CN" altLang="en-US" sz="3200" dirty="0">
                <a:latin typeface="Microsoft JhengHei Light" panose="020B0304030504040204" pitchFamily="34" charset="-120"/>
                <a:ea typeface="Microsoft JhengHei Light" panose="020B0304030504040204" pitchFamily="34" charset="-120"/>
              </a:rPr>
              <a:t>能做什么？</a:t>
            </a:r>
          </a:p>
        </p:txBody>
      </p:sp>
      <p:sp>
        <p:nvSpPr>
          <p:cNvPr id="2" name="TextBox 1">
            <a:extLst>
              <a:ext uri="{FF2B5EF4-FFF2-40B4-BE49-F238E27FC236}">
                <a16:creationId xmlns:a16="http://schemas.microsoft.com/office/drawing/2014/main" id="{E33EB79B-2A43-1481-B782-820BADA5700C}"/>
              </a:ext>
            </a:extLst>
          </p:cNvPr>
          <p:cNvSpPr txBox="1"/>
          <p:nvPr/>
        </p:nvSpPr>
        <p:spPr>
          <a:xfrm>
            <a:off x="1068115" y="1626870"/>
            <a:ext cx="9645976" cy="338554"/>
          </a:xfrm>
          <a:prstGeom prst="rect">
            <a:avLst/>
          </a:prstGeom>
          <a:noFill/>
        </p:spPr>
        <p:txBody>
          <a:bodyPr wrap="square">
            <a:spAutoFit/>
          </a:bodyPr>
          <a:lstStyle/>
          <a:p>
            <a:pPr defTabSz="932742" fontAlgn="ctr">
              <a:spcBef>
                <a:spcPct val="0"/>
              </a:spcBef>
              <a:spcAft>
                <a:spcPts val="0"/>
              </a:spcAft>
            </a:pP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Embedding</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不支持</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Fine-Tuning</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，但是它的应用最为广泛，手法也需要结合传统</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Machine Learning</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 思路如下：</a:t>
            </a:r>
          </a:p>
        </p:txBody>
      </p:sp>
      <p:sp>
        <p:nvSpPr>
          <p:cNvPr id="3" name="Title 1">
            <a:extLst>
              <a:ext uri="{FF2B5EF4-FFF2-40B4-BE49-F238E27FC236}">
                <a16:creationId xmlns:a16="http://schemas.microsoft.com/office/drawing/2014/main" id="{5D3A04BD-26BF-8D62-33ED-C4F5F0D22DA8}"/>
              </a:ext>
            </a:extLst>
          </p:cNvPr>
          <p:cNvSpPr txBox="1">
            <a:spLocks/>
          </p:cNvSpPr>
          <p:nvPr/>
        </p:nvSpPr>
        <p:spPr>
          <a:xfrm>
            <a:off x="1068115" y="2628304"/>
            <a:ext cx="6323285" cy="357187"/>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r>
              <a:rPr lang="zh-CN" altLang="en-US" sz="2400">
                <a:latin typeface="Microsoft JhengHei Light" panose="020B0304030504040204" pitchFamily="34" charset="-120"/>
                <a:ea typeface="Microsoft JhengHei Light" panose="020B0304030504040204" pitchFamily="34" charset="-120"/>
              </a:rPr>
              <a:t>以舆情分析为例</a:t>
            </a:r>
          </a:p>
        </p:txBody>
      </p:sp>
      <p:sp>
        <p:nvSpPr>
          <p:cNvPr id="5" name="TextBox 4">
            <a:extLst>
              <a:ext uri="{FF2B5EF4-FFF2-40B4-BE49-F238E27FC236}">
                <a16:creationId xmlns:a16="http://schemas.microsoft.com/office/drawing/2014/main" id="{4D99C166-5A3F-7677-203B-1AE8AAC520A8}"/>
              </a:ext>
            </a:extLst>
          </p:cNvPr>
          <p:cNvSpPr txBox="1"/>
          <p:nvPr/>
        </p:nvSpPr>
        <p:spPr>
          <a:xfrm>
            <a:off x="992135" y="3577920"/>
            <a:ext cx="6626546" cy="1938992"/>
          </a:xfrm>
          <a:prstGeom prst="rect">
            <a:avLst/>
          </a:prstGeom>
          <a:noFill/>
        </p:spPr>
        <p:txBody>
          <a:bodyPr wrap="square">
            <a:spAutoFit/>
          </a:bodyPr>
          <a:lstStyle/>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使用</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Embedding</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模型把</a:t>
            </a:r>
            <a:r>
              <a:rPr lang="zh-CN" altLang="en-US" sz="16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评论数据转为矢量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，并保存到</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Vector Database</a:t>
            </a:r>
          </a:p>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对每一个</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Review</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人工标注（</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Positive</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 </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Negative</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等）</a:t>
            </a:r>
          </a:p>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使用</a:t>
            </a:r>
            <a:r>
              <a:rPr lang="zh-CN" altLang="en-US" sz="16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传统</a:t>
            </a:r>
            <a:r>
              <a:rPr lang="en-US" altLang="zh-CN" sz="16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ML</a:t>
            </a:r>
            <a:r>
              <a:rPr lang="zh-CN" altLang="en-US" sz="16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分类算法</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学习标注</a:t>
            </a:r>
          </a:p>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对新的评论，同样用</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Embedding</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转换为矢量</a:t>
            </a:r>
          </a:p>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用</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3</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学习到的模型进行预测，得到标签。</a:t>
            </a:r>
          </a:p>
        </p:txBody>
      </p:sp>
      <p:cxnSp>
        <p:nvCxnSpPr>
          <p:cNvPr id="7" name="Connector: Curved 6">
            <a:extLst>
              <a:ext uri="{FF2B5EF4-FFF2-40B4-BE49-F238E27FC236}">
                <a16:creationId xmlns:a16="http://schemas.microsoft.com/office/drawing/2014/main" id="{882BAD31-939B-D4A2-71B1-328C558166BE}"/>
              </a:ext>
            </a:extLst>
          </p:cNvPr>
          <p:cNvCxnSpPr>
            <a:cxnSpLocks/>
          </p:cNvCxnSpPr>
          <p:nvPr/>
        </p:nvCxnSpPr>
        <p:spPr>
          <a:xfrm>
            <a:off x="5267325" y="4622279"/>
            <a:ext cx="2351356" cy="240030"/>
          </a:xfrm>
          <a:prstGeom prst="curvedConnector3">
            <a:avLst>
              <a:gd name="adj1" fmla="val 50000"/>
            </a:avLst>
          </a:prstGeom>
          <a:ln w="12700">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5AA4E1B5-BE06-C519-DE40-49D8A35DBC6B}"/>
              </a:ext>
            </a:extLst>
          </p:cNvPr>
          <p:cNvSpPr txBox="1">
            <a:spLocks/>
          </p:cNvSpPr>
          <p:nvPr/>
        </p:nvSpPr>
        <p:spPr>
          <a:xfrm>
            <a:off x="7694396" y="4613633"/>
            <a:ext cx="3458894" cy="635146"/>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2000">
                <a:solidFill>
                  <a:schemeClr val="tx1"/>
                </a:solidFill>
                <a:latin typeface="Dreaming Outloud Pro" panose="03050502040302030504" pitchFamily="66" charset="0"/>
                <a:ea typeface="Microsoft JhengHei Light" panose="020B0304030504040204" pitchFamily="34" charset="-120"/>
                <a:cs typeface="Dreaming Outloud Pro" panose="03050502040302030504" pitchFamily="66" charset="0"/>
              </a:rPr>
              <a:t>同样适用于其他类型的 </a:t>
            </a:r>
            <a:r>
              <a:rPr lang="en-US" altLang="zh-CN" sz="2000">
                <a:solidFill>
                  <a:schemeClr val="tx1"/>
                </a:solidFill>
                <a:latin typeface="Dreaming Outloud Pro" panose="03050502040302030504" pitchFamily="66" charset="0"/>
                <a:ea typeface="Microsoft JhengHei Light" panose="020B0304030504040204" pitchFamily="34" charset="-120"/>
                <a:cs typeface="Dreaming Outloud Pro" panose="03050502040302030504" pitchFamily="66" charset="0"/>
              </a:rPr>
              <a:t>Machine Learning</a:t>
            </a:r>
            <a:r>
              <a:rPr lang="zh-CN" altLang="en-US" sz="2000">
                <a:solidFill>
                  <a:schemeClr val="tx1"/>
                </a:solidFill>
                <a:latin typeface="Dreaming Outloud Pro" panose="03050502040302030504" pitchFamily="66" charset="0"/>
                <a:ea typeface="Microsoft JhengHei Light" panose="020B0304030504040204" pitchFamily="34" charset="-120"/>
                <a:cs typeface="Dreaming Outloud Pro" panose="03050502040302030504" pitchFamily="66" charset="0"/>
              </a:rPr>
              <a:t>手法</a:t>
            </a:r>
            <a:endParaRPr lang="ja-JP" altLang="en-US" sz="2000">
              <a:solidFill>
                <a:schemeClr val="tx1"/>
              </a:solidFill>
              <a:latin typeface="Dreaming Outloud Pro" panose="03050502040302030504" pitchFamily="66" charset="0"/>
              <a:ea typeface="Microsoft JhengHei Light" panose="020B0304030504040204" pitchFamily="34" charset="-120"/>
              <a:cs typeface="Dreaming Outloud Pro" panose="03050502040302030504" pitchFamily="66" charset="0"/>
            </a:endParaRPr>
          </a:p>
        </p:txBody>
      </p:sp>
    </p:spTree>
    <p:extLst>
      <p:ext uri="{BB962C8B-B14F-4D97-AF65-F5344CB8AC3E}">
        <p14:creationId xmlns:p14="http://schemas.microsoft.com/office/powerpoint/2010/main" val="236236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1.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2.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3.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5.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3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6" ma:contentTypeDescription="Create a new document." ma:contentTypeScope="" ma:versionID="ffed8abd647298d681ab5d72895f637f">
  <xsd:schema xmlns:xsd="http://www.w3.org/2001/XMLSchema" xmlns:xs="http://www.w3.org/2001/XMLSchema" xmlns:p="http://schemas.microsoft.com/office/2006/metadata/properties" xmlns:ns1="http://schemas.microsoft.com/sharepoint/v3" xmlns:ns2="e8dcb077-7038-474e-9d1b-5bb4a7679772" xmlns:ns3="ce2f321a-b403-4b15-8dd8-91f805aadf23" targetNamespace="http://schemas.microsoft.com/office/2006/metadata/properties" ma:root="true" ma:fieldsID="4f9e93f1ccaa06d0060394a606c2488c" ns1:_="" ns2:_="" ns3:_="">
    <xsd:import namespace="http://schemas.microsoft.com/sharepoint/v3"/>
    <xsd:import namespace="e8dcb077-7038-474e-9d1b-5bb4a7679772"/>
    <xsd:import namespace="ce2f321a-b403-4b15-8dd8-91f805aadf2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2f321a-b403-4b15-8dd8-91f805aadf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79B8FD-04AF-4BC1-A762-0D59E66CB5BE}">
  <ds:schemaRef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d4a30e8e-de6c-4cce-9864-67ec47d8af00"/>
    <ds:schemaRef ds:uri="43d83319-23fc-400e-bdb9-7dbe73b59575"/>
    <ds:schemaRef ds:uri="http://schemas.microsoft.com/sharepoint/v3"/>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5509BC34-761D-45F0-A0BB-BBDB3B119D97}"/>
</file>

<file path=customXml/itemProps3.xml><?xml version="1.0" encoding="utf-8"?>
<ds:datastoreItem xmlns:ds="http://schemas.openxmlformats.org/officeDocument/2006/customXml" ds:itemID="{55331059-1819-45EF-8665-87652C2B685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753</TotalTime>
  <Words>3372</Words>
  <Application>Microsoft Office PowerPoint</Application>
  <PresentationFormat>Widescreen</PresentationFormat>
  <Paragraphs>372</Paragraphs>
  <Slides>29</Slides>
  <Notes>25</Notes>
  <HiddenSlides>0</HiddenSlides>
  <MMClips>0</MMClips>
  <ScaleCrop>false</ScaleCrop>
  <HeadingPairs>
    <vt:vector size="6" baseType="variant">
      <vt:variant>
        <vt:lpstr>Fonts Used</vt:lpstr>
      </vt:variant>
      <vt:variant>
        <vt:i4>14</vt:i4>
      </vt:variant>
      <vt:variant>
        <vt:lpstr>Theme</vt:lpstr>
      </vt:variant>
      <vt:variant>
        <vt:i4>17</vt:i4>
      </vt:variant>
      <vt:variant>
        <vt:lpstr>Slide Titles</vt:lpstr>
      </vt:variant>
      <vt:variant>
        <vt:i4>29</vt:i4>
      </vt:variant>
    </vt:vector>
  </HeadingPairs>
  <TitlesOfParts>
    <vt:vector size="60" baseType="lpstr">
      <vt:lpstr>-apple-system</vt:lpstr>
      <vt:lpstr>Microsoft JhengHei Light</vt:lpstr>
      <vt:lpstr>Söhne</vt:lpstr>
      <vt:lpstr>微软雅黑</vt:lpstr>
      <vt:lpstr>Arial</vt:lpstr>
      <vt:lpstr>Calibri</vt:lpstr>
      <vt:lpstr>Calibri Light</vt:lpstr>
      <vt:lpstr>Consolas</vt:lpstr>
      <vt:lpstr>Dreaming Outloud Pro</vt:lpstr>
      <vt:lpstr>Segoe UI</vt:lpstr>
      <vt:lpstr>Segoe UI Light</vt:lpstr>
      <vt:lpstr>Segoe UI Semibold</vt:lpstr>
      <vt:lpstr>Segoe UI Semilight</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Black Template</vt:lpstr>
      <vt:lpstr>MCAPS Start 16/9 Black Template</vt:lpstr>
      <vt:lpstr>Microsoft Ignite 16/9 White Template</vt:lpstr>
      <vt:lpstr>4_Build 2019 Black</vt:lpstr>
      <vt:lpstr>Microsoft 365 PPT Template - 2018</vt:lpstr>
      <vt:lpstr>1_Microsoft Ignite 16/9 Black Template</vt:lpstr>
      <vt:lpstr>1_Office Theme</vt:lpstr>
      <vt:lpstr>3_Build 2019 Black</vt:lpstr>
      <vt:lpstr>Azure OpenAI  创新应用场景和案例</vt:lpstr>
      <vt:lpstr>议程</vt:lpstr>
      <vt:lpstr>新一代创新智能场景</vt:lpstr>
      <vt:lpstr>PowerPoint Presentation</vt:lpstr>
      <vt:lpstr>解锁全新应用场景</vt:lpstr>
      <vt:lpstr>Azure OpenAI Service 应用场景</vt:lpstr>
      <vt:lpstr>PowerPoint Presentation</vt:lpstr>
      <vt:lpstr>PowerPoint Presentation</vt:lpstr>
      <vt:lpstr>PowerPoint Presentation</vt:lpstr>
      <vt:lpstr>PowerPoint Presentation</vt:lpstr>
      <vt:lpstr>文件处理自动化</vt:lpstr>
      <vt:lpstr>使用 Speech API 和 OpenAI 对呼叫中心进行分析</vt:lpstr>
      <vt:lpstr>行业客户创新案例  </vt:lpstr>
      <vt:lpstr>PowerPoint Presentation</vt:lpstr>
      <vt:lpstr>PowerPoint Presentation</vt:lpstr>
      <vt:lpstr>PowerPoint Presentation</vt:lpstr>
      <vt:lpstr>PowerPoint Presentation</vt:lpstr>
      <vt:lpstr>PowerPoint Presentation</vt:lpstr>
      <vt:lpstr>PowerPoint Presentation</vt:lpstr>
      <vt:lpstr>OpenAI赋能微软产品 </vt:lpstr>
      <vt:lpstr>Microsoft AI and OpenAI</vt:lpstr>
      <vt:lpstr>OpenAI Codex</vt:lpstr>
      <vt:lpstr>OpenAI Codex 模型</vt:lpstr>
      <vt:lpstr>GitHub Copilot</vt:lpstr>
      <vt:lpstr>OpenAI Codex 模型</vt:lpstr>
      <vt:lpstr>Power BI</vt:lpstr>
      <vt:lpstr>Power Platform</vt:lpstr>
      <vt:lpstr>谢谢</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dc:title>
  <dc:creator>Loganathan Ramalingam</dc:creator>
  <cp:lastModifiedBy>Hao Xu</cp:lastModifiedBy>
  <cp:revision>16</cp:revision>
  <dcterms:created xsi:type="dcterms:W3CDTF">2020-11-06T21:56:32Z</dcterms:created>
  <dcterms:modified xsi:type="dcterms:W3CDTF">2023-03-14T01:48:44Z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y fmtid="{D5CDD505-2E9C-101B-9397-08002B2CF9AE}" pid="3" name="MediaServiceImageTags">
    <vt:lpwstr/>
  </property>
</Properties>
</file>